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4" r:id="rId4"/>
    <p:sldId id="266" r:id="rId5"/>
    <p:sldId id="267" r:id="rId6"/>
    <p:sldId id="263" r:id="rId7"/>
    <p:sldId id="265" r:id="rId8"/>
    <p:sldId id="278" r:id="rId9"/>
    <p:sldId id="276" r:id="rId10"/>
    <p:sldId id="279" r:id="rId11"/>
    <p:sldId id="460" r:id="rId12"/>
    <p:sldId id="478" r:id="rId13"/>
    <p:sldId id="268" r:id="rId14"/>
  </p:sldIdLst>
  <p:sldSz cx="12192000" cy="6858000"/>
  <p:notesSz cx="6858000" cy="9144000"/>
  <p:embeddedFontLst>
    <p:embeddedFont>
      <p:font typeface="Overpass" panose="00000500000000000000" pitchFamily="2" charset="0"/>
      <p:regular r:id="rId16"/>
      <p:bold r:id="rId17"/>
      <p:italic r:id="rId18"/>
      <p:boldItalic r:id="rId19"/>
    </p:embeddedFont>
    <p:embeddedFont>
      <p:font typeface="Overpass Black" panose="00000A00000000000000" pitchFamily="2" charset="0"/>
      <p:bold r:id="rId20"/>
      <p:italic r:id="rId21"/>
      <p:boldItalic r:id="rId22"/>
    </p:embeddedFont>
    <p:embeddedFont>
      <p:font typeface="Overpass Light" panose="00000400000000000000" pitchFamily="2" charset="0"/>
      <p:regular r:id="rId23"/>
      <p:italic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80CEF2"/>
    <a:srgbClr val="7C063C"/>
    <a:srgbClr val="BD819E"/>
    <a:srgbClr val="FFBF00"/>
    <a:srgbClr val="F9A83B"/>
    <a:srgbClr val="E40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43"/>
  </p:normalViewPr>
  <p:slideViewPr>
    <p:cSldViewPr snapToGrid="0">
      <p:cViewPr varScale="1">
        <p:scale>
          <a:sx n="75" d="100"/>
          <a:sy n="75" d="100"/>
        </p:scale>
        <p:origin x="11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9699-9E3E-4550-9100-34DB2C6C841E}" type="datetimeFigureOut">
              <a:rPr lang="fr-CA" smtClean="0"/>
              <a:t>2026-01-20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EEB56-2E42-4548-BEC3-00CEF5C5BE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97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EEB56-2E42-4548-BEC3-00CEF5C5BEFA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DC54D-A241-D771-F3BD-6D776A2FF0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000" y="2012400"/>
            <a:ext cx="10711070" cy="3350591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7000"/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03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6AD26-62B4-B99A-E03D-F85AFDF0E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85A240-59D9-3DB7-D2DB-19E651D05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51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1pPr>
            <a:lvl2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2pPr>
            <a:lvl3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3pPr>
            <a:lvl4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4pPr>
            <a:lvl5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6AD26-62B4-B99A-E03D-F85AFDF0E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85A240-59D9-3DB7-D2DB-19E651D05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2385" cy="4586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1pPr>
            <a:lvl2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2pPr>
            <a:lvl3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3pPr>
            <a:lvl4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4pPr>
            <a:lvl5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831C254-D274-B1F5-FD16-50AFE7679D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80892" y="1825625"/>
            <a:ext cx="5972907" cy="45851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1pPr>
            <a:lvl2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2pPr>
            <a:lvl3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3pPr>
            <a:lvl4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4pPr>
            <a:lvl5pPr marL="0" indent="0">
              <a:lnSpc>
                <a:spcPct val="100000"/>
              </a:lnSpc>
              <a:spcAft>
                <a:spcPts val="4800"/>
              </a:spcAft>
              <a:buNone/>
              <a:defRPr sz="3600" b="0" i="0">
                <a:latin typeface="Interstate Light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32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1 colonn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177773E-0430-E345-A47A-CB82162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68" y="840000"/>
            <a:ext cx="9881397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3467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888B08D-129D-0B4A-A518-3FE9928D55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8768" y="1425600"/>
            <a:ext cx="9881397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67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609585" indent="0">
              <a:buFontTx/>
              <a:buNone/>
              <a:defRPr sz="24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1219170" indent="0">
              <a:buFontTx/>
              <a:buNone/>
              <a:defRPr sz="24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828754" indent="0">
              <a:buFontTx/>
              <a:buNone/>
              <a:defRPr sz="24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2438339" indent="0">
              <a:buFontTx/>
              <a:buNone/>
              <a:defRPr sz="24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B54E6D-6D4A-E440-94D2-8A03F42AF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8533" y="1942669"/>
            <a:ext cx="9880600" cy="3897555"/>
          </a:xfrm>
          <a:prstGeom prst="rect">
            <a:avLst/>
          </a:prstGeom>
        </p:spPr>
        <p:txBody>
          <a:bodyPr lIns="0" tIns="0" rIns="0" bIns="0"/>
          <a:lstStyle>
            <a:lvl1pPr marL="304792" marR="0" indent="-304792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67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Liste à puces</a:t>
            </a:r>
          </a:p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95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660670-2CA4-E03A-50A9-33053161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D66DEB-1EF8-62C1-2E9F-E13226BC7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8511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1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600" b="1" i="0" kern="1200" spc="40" baseline="0">
          <a:solidFill>
            <a:schemeClr val="tx1"/>
          </a:solidFill>
          <a:latin typeface="Interstate UltraBlack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800"/>
        </a:spcAft>
        <a:buFont typeface="Arial" panose="020B0604020202020204" pitchFamily="34" charset="0"/>
        <a:buNone/>
        <a:defRPr sz="3600" b="0" i="0" kern="1200">
          <a:solidFill>
            <a:schemeClr val="tx1"/>
          </a:solidFill>
          <a:latin typeface="Interstate Light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800"/>
        </a:spcAft>
        <a:buFont typeface="Arial" panose="020B0604020202020204" pitchFamily="34" charset="0"/>
        <a:buNone/>
        <a:defRPr sz="3600" b="0" i="0" kern="1200">
          <a:solidFill>
            <a:schemeClr val="tx1"/>
          </a:solidFill>
          <a:latin typeface="Interstate Light" pitchFamily="2" charset="77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800"/>
        </a:spcAft>
        <a:buFont typeface="Arial" panose="020B0604020202020204" pitchFamily="34" charset="0"/>
        <a:buNone/>
        <a:defRPr sz="3600" b="0" i="0" kern="1200">
          <a:solidFill>
            <a:schemeClr val="tx1"/>
          </a:solidFill>
          <a:latin typeface="Interstate Light" pitchFamily="2" charset="77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800"/>
        </a:spcAft>
        <a:buFont typeface="Arial" panose="020B0604020202020204" pitchFamily="34" charset="0"/>
        <a:buNone/>
        <a:defRPr sz="3600" b="0" i="0" kern="1200">
          <a:solidFill>
            <a:schemeClr val="tx1"/>
          </a:solidFill>
          <a:latin typeface="Interstate Light" pitchFamily="2" charset="77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800"/>
        </a:spcAft>
        <a:buFont typeface="Arial" panose="020B0604020202020204" pitchFamily="34" charset="0"/>
        <a:buNone/>
        <a:defRPr sz="3600" b="0" i="0" kern="1200">
          <a:solidFill>
            <a:schemeClr val="tx1"/>
          </a:solidFill>
          <a:latin typeface="Interstate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5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B7A73ACC-8FB3-F47C-AECF-DE4C2A8AB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469" y="-695738"/>
            <a:ext cx="14618755" cy="1011803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ADBA42-D524-3AE0-41BF-2F8C44D64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00" y="1737813"/>
            <a:ext cx="10711070" cy="3350591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Overpass Black" panose="00000A00000000000000" pitchFamily="2" charset="0"/>
              </a:rPr>
              <a:t>CAMPAGNE</a:t>
            </a:r>
            <a:br>
              <a:rPr lang="fr-FR" dirty="0">
                <a:solidFill>
                  <a:schemeClr val="bg1"/>
                </a:solidFill>
                <a:latin typeface="Overpass Black" panose="00000A00000000000000" pitchFamily="2" charset="0"/>
              </a:rPr>
            </a:br>
            <a:r>
              <a:rPr lang="fr-FR" dirty="0">
                <a:solidFill>
                  <a:schemeClr val="bg1"/>
                </a:solidFill>
                <a:latin typeface="Overpass Black" panose="00000A00000000000000" pitchFamily="2" charset="0"/>
              </a:rPr>
              <a:t>COMMUNAUTÉ</a:t>
            </a:r>
            <a:br>
              <a:rPr lang="fr-FR" dirty="0">
                <a:solidFill>
                  <a:schemeClr val="bg1"/>
                </a:solidFill>
                <a:latin typeface="Overpass Black" panose="00000A00000000000000" pitchFamily="2" charset="0"/>
              </a:rPr>
            </a:br>
            <a:r>
              <a:rPr lang="fr-FR" dirty="0">
                <a:solidFill>
                  <a:schemeClr val="bg1"/>
                </a:solidFill>
                <a:latin typeface="Overpass Black" panose="00000A00000000000000" pitchFamily="2" charset="0"/>
              </a:rPr>
              <a:t>ULAVAL 2026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731FA0-6659-A070-FCC6-D01BE381E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4349"/>
            <a:ext cx="12192000" cy="12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E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014F1-08A8-8CD7-CFCF-60B5DE5C3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46ABF46C-E8DC-86B7-C431-1739091FF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977797">
            <a:off x="-4167799" y="-17938"/>
            <a:ext cx="18272174" cy="1205777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B5553D3-9E92-DFCA-2BB9-B1467270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Overpass Black" panose="00000A00000000000000" pitchFamily="2" charset="0"/>
              </a:rPr>
              <a:t>NOTRE UNITÉ</a:t>
            </a:r>
          </a:p>
        </p:txBody>
      </p:sp>
    </p:spTree>
    <p:extLst>
      <p:ext uri="{BB962C8B-B14F-4D97-AF65-F5344CB8AC3E}">
        <p14:creationId xmlns:p14="http://schemas.microsoft.com/office/powerpoint/2010/main" val="400969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59B5DB5-A080-42D3-BCD9-E0BA246C409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24455" y="2270263"/>
            <a:ext cx="2139133" cy="206944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accent6"/>
                </a:solidFill>
                <a:latin typeface="Overpas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fr-CA" sz="3733" b="1" dirty="0">
                <a:solidFill>
                  <a:schemeClr val="tx1"/>
                </a:solidFill>
                <a:highlight>
                  <a:srgbClr val="FFFF00"/>
                </a:highlight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fr-CA" sz="3733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fr-CA" sz="2667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donatrices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fr-CA" sz="2667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 donateurs</a:t>
            </a:r>
            <a:endParaRPr lang="fr-CA" sz="4267" dirty="0">
              <a:solidFill>
                <a:schemeClr val="tx1"/>
              </a:solidFill>
              <a:latin typeface="Overpas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71CD60-FC4F-1885-0345-5A60E3F39CE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467808" y="2267831"/>
            <a:ext cx="2204947" cy="193645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accent6"/>
                </a:solidFill>
                <a:latin typeface="Overpas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CA" sz="3733" b="1" dirty="0">
                <a:solidFill>
                  <a:schemeClr val="tx1"/>
                </a:solidFill>
                <a:highlight>
                  <a:srgbClr val="FFFF00"/>
                </a:highlight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r-CA" sz="3733" b="1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$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CA" sz="2667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amassés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CA" sz="2667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grâce à vous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9FE5437E-5A84-379D-3C2E-05C144BCD87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234652" y="2275803"/>
            <a:ext cx="3462095" cy="206944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accent6"/>
                </a:solidFill>
                <a:latin typeface="Overpas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fr-CA" sz="3733" b="1" dirty="0">
                <a:solidFill>
                  <a:schemeClr val="tx1"/>
                </a:solidFill>
                <a:highlight>
                  <a:srgbClr val="FFFF00"/>
                </a:highlight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fr-CA" sz="2667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participation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2CEC637-8756-A38B-F29D-FD5A7125D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/>
          <a:stretch/>
        </p:blipFill>
        <p:spPr bwMode="auto">
          <a:xfrm>
            <a:off x="1901266" y="4310391"/>
            <a:ext cx="898608" cy="8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F25EA97-3564-1D86-5BB0-25F87E14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521" y="4282676"/>
            <a:ext cx="898609" cy="8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pport">
            <a:extLst>
              <a:ext uri="{FF2B5EF4-FFF2-40B4-BE49-F238E27FC236}">
                <a16:creationId xmlns:a16="http://schemas.microsoft.com/office/drawing/2014/main" id="{AF26B61D-0E67-F400-214B-DE115E70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42" y="4314380"/>
            <a:ext cx="843711" cy="84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921C34-482D-0C6E-DF6E-F601B6A9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Overpass Black" panose="00000A00000000000000" pitchFamily="2" charset="0"/>
              </a:rPr>
              <a:t>NOS RÉSULTATS 2025</a:t>
            </a:r>
          </a:p>
        </p:txBody>
      </p:sp>
    </p:spTree>
    <p:extLst>
      <p:ext uri="{BB962C8B-B14F-4D97-AF65-F5344CB8AC3E}">
        <p14:creationId xmlns:p14="http://schemas.microsoft.com/office/powerpoint/2010/main" val="220946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A19AC14-96EC-88A4-D864-C6C5CA88876B}"/>
              </a:ext>
            </a:extLst>
          </p:cNvPr>
          <p:cNvSpPr txBox="1"/>
          <p:nvPr/>
        </p:nvSpPr>
        <p:spPr>
          <a:xfrm>
            <a:off x="3860225" y="2667583"/>
            <a:ext cx="74037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b="1" dirty="0">
                <a:highlight>
                  <a:srgbClr val="FFFF00"/>
                </a:highlight>
                <a:latin typeface="Overpass" panose="00000500000000000000" pitchFamily="2" charset="0"/>
              </a:rPr>
              <a:t>X</a:t>
            </a:r>
            <a:r>
              <a:rPr lang="fr-CA" sz="8000" b="1" dirty="0">
                <a:latin typeface="Overpass" panose="00000500000000000000" pitchFamily="2" charset="0"/>
              </a:rPr>
              <a:t> %</a:t>
            </a:r>
          </a:p>
          <a:p>
            <a:r>
              <a:rPr lang="fr-CA" sz="5400" dirty="0">
                <a:latin typeface="Overpass" panose="00000500000000000000" pitchFamily="2" charset="0"/>
              </a:rPr>
              <a:t>Taux de participation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974CC9-653B-C55D-3DEF-6A3E403C2E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6638"/>
          <a:stretch>
            <a:fillRect/>
          </a:stretch>
        </p:blipFill>
        <p:spPr>
          <a:xfrm>
            <a:off x="838200" y="2482004"/>
            <a:ext cx="2357954" cy="252559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9B9270D-C2B8-CA5F-0E5F-60E46E89D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2263D64-6C03-1346-CA1A-00137CF0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Overpass Black" panose="00000A00000000000000" pitchFamily="2" charset="0"/>
              </a:rPr>
              <a:t>NOTRE OBJECTIF 2026</a:t>
            </a:r>
          </a:p>
        </p:txBody>
      </p:sp>
    </p:spTree>
    <p:extLst>
      <p:ext uri="{BB962C8B-B14F-4D97-AF65-F5344CB8AC3E}">
        <p14:creationId xmlns:p14="http://schemas.microsoft.com/office/powerpoint/2010/main" val="12595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06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CF453-6949-5362-3730-8261795C3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5E36211A-8240-FD56-8EC0-F7764DE9E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72483">
            <a:off x="168227" y="-1746449"/>
            <a:ext cx="18272174" cy="1205777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74F36EF-52D4-B78D-7CB1-317BAAC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65" y="1753704"/>
            <a:ext cx="10711070" cy="3350591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Overpass Black" panose="00000A00000000000000" pitchFamily="2" charset="0"/>
              </a:rPr>
              <a:t>MERCI</a:t>
            </a:r>
            <a:br>
              <a:rPr lang="fr-FR" dirty="0">
                <a:solidFill>
                  <a:schemeClr val="bg1"/>
                </a:solidFill>
                <a:latin typeface="Overpass Black" panose="00000A00000000000000" pitchFamily="2" charset="0"/>
              </a:rPr>
            </a:br>
            <a:r>
              <a:rPr lang="fr-FR" dirty="0">
                <a:solidFill>
                  <a:schemeClr val="bg1"/>
                </a:solidFill>
                <a:latin typeface="Overpass Black" panose="00000A00000000000000" pitchFamily="2" charset="0"/>
              </a:rPr>
              <a:t>DE VOTRE APPUI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E64E6D-0605-6020-60EF-863DF2F54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94349"/>
            <a:ext cx="12192000" cy="12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531C6-0FF0-80A0-2803-C46787446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57E7C-E2F1-5E72-704C-9D81C8DE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Overpass Black" panose="00000A00000000000000" pitchFamily="2" charset="0"/>
              </a:rPr>
              <a:t>NOTRE CAMPAGNE, C’EST…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3A1F2F-7A37-ABE9-1143-A810EA6A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866"/>
            <a:ext cx="10515600" cy="458511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fr-FR" sz="2200" dirty="0">
                <a:latin typeface="Overpass" pitchFamily="2" charset="77"/>
              </a:rPr>
              <a:t>Depuis </a:t>
            </a:r>
            <a:r>
              <a:rPr lang="fr-FR" sz="2200" b="1" dirty="0">
                <a:latin typeface="Overpass" pitchFamily="2" charset="77"/>
              </a:rPr>
              <a:t>2003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fr-FR" sz="2200" b="1" dirty="0">
                <a:latin typeface="Overpass" pitchFamily="2" charset="77"/>
              </a:rPr>
              <a:t>+ de 50 M$ </a:t>
            </a:r>
            <a:r>
              <a:rPr lang="fr-FR" sz="2200" dirty="0">
                <a:latin typeface="Overpass" pitchFamily="2" charset="77"/>
              </a:rPr>
              <a:t>amassés dont </a:t>
            </a:r>
            <a:r>
              <a:rPr lang="fr-FR" sz="2200" b="1" dirty="0">
                <a:latin typeface="Overpass" pitchFamily="2" charset="77"/>
              </a:rPr>
              <a:t>3,22 M$</a:t>
            </a:r>
            <a:r>
              <a:rPr lang="fr-FR" sz="2200" dirty="0">
                <a:latin typeface="Overpass" pitchFamily="2" charset="77"/>
              </a:rPr>
              <a:t> </a:t>
            </a:r>
            <a:br>
              <a:rPr lang="fr-FR" sz="2200" dirty="0">
                <a:latin typeface="Overpass" pitchFamily="2" charset="77"/>
              </a:rPr>
            </a:br>
            <a:r>
              <a:rPr lang="fr-FR" sz="2200" dirty="0">
                <a:latin typeface="Overpass" pitchFamily="2" charset="77"/>
              </a:rPr>
              <a:t>en 2025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fr-FR" sz="2200" b="1" dirty="0">
                <a:latin typeface="Overpass" pitchFamily="2" charset="77"/>
              </a:rPr>
              <a:t>+ de 20 000 personnes </a:t>
            </a:r>
            <a:r>
              <a:rPr lang="fr-FR" sz="2200" dirty="0">
                <a:latin typeface="Overpass" pitchFamily="2" charset="77"/>
              </a:rPr>
              <a:t>employées </a:t>
            </a:r>
            <a:br>
              <a:rPr lang="fr-FR" sz="2200" dirty="0">
                <a:latin typeface="Overpass" pitchFamily="2" charset="77"/>
              </a:rPr>
            </a:br>
            <a:r>
              <a:rPr lang="fr-FR" sz="2200" dirty="0">
                <a:latin typeface="Overpass" pitchFamily="2" charset="77"/>
              </a:rPr>
              <a:t>et retraitées sollicitées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fr-FR" sz="2200" b="1" dirty="0">
                <a:latin typeface="Overpass" pitchFamily="2" charset="77"/>
              </a:rPr>
              <a:t>5 414 personnes </a:t>
            </a:r>
            <a:r>
              <a:rPr lang="fr-FR" sz="2200" dirty="0">
                <a:latin typeface="Overpass" pitchFamily="2" charset="77"/>
              </a:rPr>
              <a:t>donatrices en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B02235-4953-1737-2F43-3A9148DAA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711" y="2466582"/>
            <a:ext cx="4914089" cy="32760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399DBDB-3F38-2ED0-D34B-E6C89FA5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83361FE-C1E1-C8C2-E45D-A21CFC37B689}"/>
              </a:ext>
            </a:extLst>
          </p:cNvPr>
          <p:cNvSpPr txBox="1"/>
          <p:nvPr/>
        </p:nvSpPr>
        <p:spPr>
          <a:xfrm>
            <a:off x="760476" y="1371200"/>
            <a:ext cx="10780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fr-FR" sz="1800" b="1" dirty="0">
                <a:latin typeface="Overpass" panose="00000500000000000000" pitchFamily="2" charset="0"/>
              </a:rPr>
              <a:t>Une invitation</a:t>
            </a:r>
            <a:r>
              <a:rPr lang="fr-FR" sz="1800" dirty="0">
                <a:latin typeface="Overpass" panose="00000500000000000000" pitchFamily="2" charset="0"/>
              </a:rPr>
              <a:t> </a:t>
            </a:r>
            <a:r>
              <a:rPr lang="fr-FR" dirty="0">
                <a:latin typeface="Overpass" panose="00000500000000000000" pitchFamily="2" charset="0"/>
              </a:rPr>
              <a:t>pour </a:t>
            </a:r>
            <a:r>
              <a:rPr lang="fr-FR" sz="1800" dirty="0">
                <a:latin typeface="Overpass" panose="00000500000000000000" pitchFamily="2" charset="0"/>
              </a:rPr>
              <a:t>le personnel employé et retraité </a:t>
            </a:r>
            <a:r>
              <a:rPr lang="fr-FR" sz="1800" b="1" dirty="0">
                <a:latin typeface="Overpass" panose="00000500000000000000" pitchFamily="2" charset="0"/>
              </a:rPr>
              <a:t>à faire un don </a:t>
            </a:r>
            <a:r>
              <a:rPr lang="fr-FR" sz="1800" dirty="0">
                <a:latin typeface="Overpass" panose="00000500000000000000" pitchFamily="2" charset="0"/>
              </a:rPr>
              <a:t>ainsi qu’</a:t>
            </a:r>
            <a:r>
              <a:rPr lang="fr-FR" sz="1800" b="1" dirty="0">
                <a:latin typeface="Overpass" panose="00000500000000000000" pitchFamily="2" charset="0"/>
              </a:rPr>
              <a:t>une occasion de valoriser les projets </a:t>
            </a:r>
            <a:r>
              <a:rPr lang="fr-FR" sz="1800" dirty="0">
                <a:latin typeface="Overpass" panose="00000500000000000000" pitchFamily="2" charset="0"/>
              </a:rPr>
              <a:t>de l’Université Laval qui voient le jour </a:t>
            </a:r>
            <a:r>
              <a:rPr lang="fr-FR" sz="1800" b="1" dirty="0">
                <a:latin typeface="Overpass" panose="00000500000000000000" pitchFamily="2" charset="0"/>
              </a:rPr>
              <a:t>grâce à la philanthropie.</a:t>
            </a:r>
          </a:p>
        </p:txBody>
      </p:sp>
    </p:spTree>
    <p:extLst>
      <p:ext uri="{BB962C8B-B14F-4D97-AF65-F5344CB8AC3E}">
        <p14:creationId xmlns:p14="http://schemas.microsoft.com/office/powerpoint/2010/main" val="236774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074BD-2530-0869-E651-C77867406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B99A8-1706-6A7B-C8E6-8D7043E4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Overpass Black" panose="00000A00000000000000" pitchFamily="2" charset="0"/>
              </a:rPr>
              <a:t>COPRÉSIDENCE 2026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456351-8235-AE17-09F9-C978880FDFDC}"/>
              </a:ext>
            </a:extLst>
          </p:cNvPr>
          <p:cNvSpPr txBox="1"/>
          <p:nvPr/>
        </p:nvSpPr>
        <p:spPr>
          <a:xfrm>
            <a:off x="7388717" y="4986995"/>
            <a:ext cx="27933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>
                <a:latin typeface="Overpass" panose="00000500000000000000" pitchFamily="2" charset="0"/>
              </a:rPr>
              <a:t>Éric Martel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1CD040D-43CD-6994-4E58-BE7A23DB4BE9}"/>
              </a:ext>
            </a:extLst>
          </p:cNvPr>
          <p:cNvSpPr txBox="1"/>
          <p:nvPr/>
        </p:nvSpPr>
        <p:spPr>
          <a:xfrm>
            <a:off x="7388718" y="5461573"/>
            <a:ext cx="279338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500" dirty="0">
                <a:latin typeface="Overpass" panose="00000500000000000000" pitchFamily="2" charset="0"/>
              </a:rPr>
              <a:t>Directeur</a:t>
            </a:r>
          </a:p>
          <a:p>
            <a:pPr algn="ctr"/>
            <a:r>
              <a:rPr lang="fr-FR" sz="1500" dirty="0">
                <a:latin typeface="Overpass" panose="00000500000000000000" pitchFamily="2" charset="0"/>
              </a:rPr>
              <a:t>Service de soutien</a:t>
            </a:r>
            <a:br>
              <a:rPr lang="fr-FR" sz="1500" dirty="0">
                <a:latin typeface="Overpass" panose="00000500000000000000" pitchFamily="2" charset="0"/>
              </a:rPr>
            </a:br>
            <a:r>
              <a:rPr lang="fr-FR" sz="1500" dirty="0">
                <a:latin typeface="Overpass" panose="00000500000000000000" pitchFamily="2" charset="0"/>
              </a:rPr>
              <a:t>à l’enseignement</a:t>
            </a:r>
          </a:p>
        </p:txBody>
      </p:sp>
      <p:pic>
        <p:nvPicPr>
          <p:cNvPr id="13" name="Espace réservé pour une image  2">
            <a:extLst>
              <a:ext uri="{FF2B5EF4-FFF2-40B4-BE49-F238E27FC236}">
                <a16:creationId xmlns:a16="http://schemas.microsoft.com/office/drawing/2014/main" id="{59097AAF-7841-BD77-0ACB-14EAF325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77" r="6557"/>
          <a:stretch>
            <a:fillRect/>
          </a:stretch>
        </p:blipFill>
        <p:spPr>
          <a:xfrm>
            <a:off x="7388718" y="1804988"/>
            <a:ext cx="2793387" cy="2793387"/>
          </a:xfrm>
          <a:prstGeom prst="ellipse">
            <a:avLst/>
          </a:prstGeom>
        </p:spPr>
      </p:pic>
      <p:pic>
        <p:nvPicPr>
          <p:cNvPr id="14" name="Espace réservé pour une image  2">
            <a:extLst>
              <a:ext uri="{FF2B5EF4-FFF2-40B4-BE49-F238E27FC236}">
                <a16:creationId xmlns:a16="http://schemas.microsoft.com/office/drawing/2014/main" id="{89937774-90D8-EBE1-8081-CEA8F20E6A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8" t="2502" r="2305" b="2502"/>
          <a:stretch>
            <a:fillRect/>
          </a:stretch>
        </p:blipFill>
        <p:spPr>
          <a:xfrm>
            <a:off x="2009895" y="1804988"/>
            <a:ext cx="2793387" cy="2793387"/>
          </a:xfrm>
          <a:prstGeom prst="ellipse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29593F7-C63E-13F3-538C-29F40C2F69E8}"/>
              </a:ext>
            </a:extLst>
          </p:cNvPr>
          <p:cNvSpPr txBox="1"/>
          <p:nvPr/>
        </p:nvSpPr>
        <p:spPr>
          <a:xfrm>
            <a:off x="2009894" y="4986995"/>
            <a:ext cx="27933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>
                <a:latin typeface="Overpass" panose="00000500000000000000" pitchFamily="2" charset="0"/>
              </a:rPr>
              <a:t>Nancy Gélinas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1E1030F-121E-47D9-D675-B4403C66D890}"/>
              </a:ext>
            </a:extLst>
          </p:cNvPr>
          <p:cNvSpPr txBox="1"/>
          <p:nvPr/>
        </p:nvSpPr>
        <p:spPr>
          <a:xfrm>
            <a:off x="2009895" y="5461573"/>
            <a:ext cx="279338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500" dirty="0">
                <a:latin typeface="Overpass" panose="00000500000000000000" pitchFamily="2" charset="0"/>
              </a:rPr>
              <a:t>Doyenne</a:t>
            </a:r>
          </a:p>
          <a:p>
            <a:pPr algn="ctr"/>
            <a:r>
              <a:rPr lang="fr-FR" sz="1500" dirty="0">
                <a:latin typeface="Overpass" panose="00000500000000000000" pitchFamily="2" charset="0"/>
              </a:rPr>
              <a:t>Faculté de foresterie, </a:t>
            </a:r>
            <a:br>
              <a:rPr lang="fr-FR" sz="1500" dirty="0">
                <a:latin typeface="Overpass" panose="00000500000000000000" pitchFamily="2" charset="0"/>
              </a:rPr>
            </a:br>
            <a:r>
              <a:rPr lang="fr-FR" sz="1500" dirty="0">
                <a:latin typeface="Overpass" panose="00000500000000000000" pitchFamily="2" charset="0"/>
              </a:rPr>
              <a:t>de géographie et de géomatique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803750-D7D4-ADAA-B7AE-6A29F4785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AC4EE-DC72-2A47-D304-E97B33EC1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85427-DF5E-7FC3-A7F8-629631F7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Overpass Black" panose="00000A00000000000000" pitchFamily="2" charset="0"/>
              </a:rPr>
              <a:t>OBJECTIFS 2026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3BB77D2-21B5-5CE3-B7C9-2FA485152D8C}"/>
              </a:ext>
            </a:extLst>
          </p:cNvPr>
          <p:cNvSpPr/>
          <p:nvPr/>
        </p:nvSpPr>
        <p:spPr>
          <a:xfrm>
            <a:off x="6609144" y="2499389"/>
            <a:ext cx="4744658" cy="1587738"/>
          </a:xfrm>
          <a:prstGeom prst="roundRect">
            <a:avLst>
              <a:gd name="adj" fmla="val 50000"/>
            </a:avLst>
          </a:prstGeom>
          <a:solidFill>
            <a:srgbClr val="F9A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1999" rtlCol="0" anchor="ctr"/>
          <a:lstStyle/>
          <a:p>
            <a:pPr algn="ctr"/>
            <a:r>
              <a:rPr lang="fr-FR" sz="8000" b="1" spc="50" dirty="0">
                <a:latin typeface="Overpass Black" pitchFamily="2" charset="77"/>
              </a:rPr>
              <a:t>3,3 M$</a:t>
            </a:r>
            <a:endParaRPr lang="fr-FR" sz="8000" b="1" dirty="0">
              <a:latin typeface="Overpass Black" pitchFamily="2" charset="77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657CF872-9D36-41F4-8C08-D24857763D3C}"/>
              </a:ext>
            </a:extLst>
          </p:cNvPr>
          <p:cNvSpPr txBox="1">
            <a:spLocks/>
          </p:cNvSpPr>
          <p:nvPr/>
        </p:nvSpPr>
        <p:spPr>
          <a:xfrm>
            <a:off x="1906929" y="4422793"/>
            <a:ext cx="2607197" cy="13063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nterstate Light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nterstate Light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nterstate Light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nterstate Light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nterstate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  <a:spcAft>
                <a:spcPts val="3000"/>
              </a:spcAft>
            </a:pPr>
            <a:r>
              <a:rPr lang="fr-FR" sz="2400" b="1" spc="50" dirty="0">
                <a:latin typeface="Overpass Black" panose="00000A00000000000000" pitchFamily="2" charset="0"/>
              </a:rPr>
              <a:t>DONATRICES </a:t>
            </a:r>
            <a:br>
              <a:rPr lang="fr-FR" sz="2400" b="1" spc="50" dirty="0">
                <a:latin typeface="Overpass Black" panose="00000A00000000000000" pitchFamily="2" charset="0"/>
              </a:rPr>
            </a:br>
            <a:r>
              <a:rPr lang="fr-FR" sz="2400" b="1" spc="50" dirty="0">
                <a:latin typeface="Overpass Black" panose="00000A00000000000000" pitchFamily="2" charset="0"/>
              </a:rPr>
              <a:t>ET DONATEURS</a:t>
            </a:r>
            <a:endParaRPr lang="fr-FR" sz="2400" dirty="0">
              <a:latin typeface="Overpass Black" panose="00000A00000000000000" pitchFamily="2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6672A5AE-6B2F-4B45-1F6B-A877BC97917D}"/>
              </a:ext>
            </a:extLst>
          </p:cNvPr>
          <p:cNvSpPr txBox="1">
            <a:spLocks/>
          </p:cNvSpPr>
          <p:nvPr/>
        </p:nvSpPr>
        <p:spPr>
          <a:xfrm>
            <a:off x="7677874" y="4422793"/>
            <a:ext cx="2607197" cy="13063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nterstate Light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nterstate Light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nterstate Light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nterstate Light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nterstate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  <a:spcAft>
                <a:spcPts val="3000"/>
              </a:spcAft>
            </a:pPr>
            <a:r>
              <a:rPr lang="fr-FR" sz="2400" b="1" spc="50" dirty="0">
                <a:latin typeface="Overpass Black" panose="00000A00000000000000" pitchFamily="2" charset="0"/>
              </a:rPr>
              <a:t>EN DONS</a:t>
            </a:r>
            <a:endParaRPr lang="fr-FR" sz="2400" dirty="0">
              <a:latin typeface="Overpass Black" panose="00000A00000000000000" pitchFamily="2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12E1F79D-885E-A23E-F635-C8CAE5FD861D}"/>
              </a:ext>
            </a:extLst>
          </p:cNvPr>
          <p:cNvSpPr/>
          <p:nvPr/>
        </p:nvSpPr>
        <p:spPr>
          <a:xfrm>
            <a:off x="833377" y="2499389"/>
            <a:ext cx="4744658" cy="1587738"/>
          </a:xfrm>
          <a:prstGeom prst="roundRect">
            <a:avLst>
              <a:gd name="adj" fmla="val 50000"/>
            </a:avLst>
          </a:prstGeom>
          <a:solidFill>
            <a:srgbClr val="F9A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1999" rtlCol="0" anchor="ctr"/>
          <a:lstStyle/>
          <a:p>
            <a:pPr algn="ctr"/>
            <a:r>
              <a:rPr lang="fr-FR" sz="8000" b="1" spc="50" dirty="0">
                <a:latin typeface="Overpass Black" pitchFamily="2" charset="77"/>
              </a:rPr>
              <a:t>5 500</a:t>
            </a:r>
            <a:endParaRPr lang="fr-FR" sz="8000" b="1" dirty="0">
              <a:latin typeface="Overpass Black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304FA9-3C87-6935-90DA-159D1476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C255F-253F-E57F-D224-9CF5E52E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BB4C2-21C7-2BED-51FD-821461F3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Overpass Black" panose="00000A00000000000000" pitchFamily="2" charset="0"/>
              </a:rPr>
              <a:t>DÉPLOIEMENT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4389A3D-2E4B-2474-9EE2-D7B5D5A6E0FF}"/>
              </a:ext>
            </a:extLst>
          </p:cNvPr>
          <p:cNvCxnSpPr>
            <a:cxnSpLocks/>
          </p:cNvCxnSpPr>
          <p:nvPr/>
        </p:nvCxnSpPr>
        <p:spPr>
          <a:xfrm>
            <a:off x="833377" y="3900669"/>
            <a:ext cx="1052042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2F67BBD-7729-CCAF-720B-11CF0DF78E31}"/>
              </a:ext>
            </a:extLst>
          </p:cNvPr>
          <p:cNvSpPr/>
          <p:nvPr/>
        </p:nvSpPr>
        <p:spPr>
          <a:xfrm>
            <a:off x="799356" y="2303247"/>
            <a:ext cx="2437435" cy="782471"/>
          </a:xfrm>
          <a:prstGeom prst="roundRect">
            <a:avLst>
              <a:gd name="adj" fmla="val 50000"/>
            </a:avLst>
          </a:prstGeom>
          <a:solidFill>
            <a:srgbClr val="F9A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144000" rIns="251999" bIns="36000" rtlCol="0" anchor="ctr"/>
          <a:lstStyle/>
          <a:p>
            <a:pPr>
              <a:lnSpc>
                <a:spcPct val="75000"/>
              </a:lnSpc>
            </a:pPr>
            <a:r>
              <a:rPr lang="fr-FR" sz="2000" b="1" spc="50" dirty="0">
                <a:latin typeface="Overpass Black" panose="00000A00000000000000" pitchFamily="2" charset="0"/>
              </a:rPr>
              <a:t>LANCEMENT OFFICIEL</a:t>
            </a:r>
            <a:endParaRPr lang="fr-FR" sz="2000" dirty="0">
              <a:latin typeface="Overpass Black" panose="00000A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9413CD-7C45-E788-72C8-EAD76DABBA65}"/>
              </a:ext>
            </a:extLst>
          </p:cNvPr>
          <p:cNvSpPr txBox="1"/>
          <p:nvPr/>
        </p:nvSpPr>
        <p:spPr>
          <a:xfrm>
            <a:off x="1172449" y="3216851"/>
            <a:ext cx="16912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latin typeface="Overpass" panose="00000500000000000000" pitchFamily="2" charset="0"/>
              </a:rPr>
              <a:t>17 février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C256FAF-F4D6-3838-BD49-F3A8B6F618F4}"/>
              </a:ext>
            </a:extLst>
          </p:cNvPr>
          <p:cNvCxnSpPr>
            <a:cxnSpLocks/>
          </p:cNvCxnSpPr>
          <p:nvPr/>
        </p:nvCxnSpPr>
        <p:spPr>
          <a:xfrm flipV="1">
            <a:off x="1003377" y="3272917"/>
            <a:ext cx="0" cy="62775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7730EC8-F8C5-F6A3-D6EE-4FA0F7EAF517}"/>
              </a:ext>
            </a:extLst>
          </p:cNvPr>
          <p:cNvSpPr/>
          <p:nvPr/>
        </p:nvSpPr>
        <p:spPr>
          <a:xfrm>
            <a:off x="5974568" y="2303247"/>
            <a:ext cx="2064340" cy="782471"/>
          </a:xfrm>
          <a:prstGeom prst="roundRect">
            <a:avLst>
              <a:gd name="adj" fmla="val 50000"/>
            </a:avLst>
          </a:prstGeom>
          <a:solidFill>
            <a:srgbClr val="F9A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144000" rIns="251999" bIns="36000" rtlCol="0" anchor="ctr"/>
          <a:lstStyle/>
          <a:p>
            <a:pPr>
              <a:lnSpc>
                <a:spcPct val="75000"/>
              </a:lnSpc>
            </a:pPr>
            <a:r>
              <a:rPr lang="fr-FR" sz="2000" b="1" spc="50" dirty="0">
                <a:latin typeface="Overpass Black" panose="00000A00000000000000" pitchFamily="2" charset="0"/>
              </a:rPr>
              <a:t>RELANCE</a:t>
            </a:r>
            <a:endParaRPr lang="fr-FR" sz="2000" dirty="0">
              <a:latin typeface="Overpass Black" panose="00000A00000000000000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79C8E9-E571-835D-38E4-EB5BA01614EC}"/>
              </a:ext>
            </a:extLst>
          </p:cNvPr>
          <p:cNvSpPr txBox="1"/>
          <p:nvPr/>
        </p:nvSpPr>
        <p:spPr>
          <a:xfrm>
            <a:off x="6347660" y="3216851"/>
            <a:ext cx="16912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latin typeface="Overpass" panose="00000500000000000000" pitchFamily="2" charset="0"/>
              </a:rPr>
              <a:t>1</a:t>
            </a:r>
            <a:r>
              <a:rPr lang="fr-FR" baseline="30000" dirty="0">
                <a:latin typeface="Overpass" panose="00000500000000000000" pitchFamily="2" charset="0"/>
              </a:rPr>
              <a:t>er</a:t>
            </a:r>
            <a:r>
              <a:rPr lang="fr-FR" dirty="0">
                <a:latin typeface="Overpass" panose="00000500000000000000" pitchFamily="2" charset="0"/>
              </a:rPr>
              <a:t> avril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B6BB83F-E5E7-8F24-5384-0F41F9316B0B}"/>
              </a:ext>
            </a:extLst>
          </p:cNvPr>
          <p:cNvCxnSpPr>
            <a:cxnSpLocks/>
          </p:cNvCxnSpPr>
          <p:nvPr/>
        </p:nvCxnSpPr>
        <p:spPr>
          <a:xfrm flipV="1">
            <a:off x="6178588" y="3272917"/>
            <a:ext cx="0" cy="62775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82DD08A-F967-C855-CD2C-F64C015C2B16}"/>
              </a:ext>
            </a:extLst>
          </p:cNvPr>
          <p:cNvSpPr/>
          <p:nvPr/>
        </p:nvSpPr>
        <p:spPr>
          <a:xfrm>
            <a:off x="8329333" y="4719884"/>
            <a:ext cx="3024467" cy="782471"/>
          </a:xfrm>
          <a:prstGeom prst="roundRect">
            <a:avLst>
              <a:gd name="adj" fmla="val 50000"/>
            </a:avLst>
          </a:prstGeom>
          <a:solidFill>
            <a:srgbClr val="F9A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144000" rIns="251999" bIns="36000" rtlCol="0" anchor="ctr"/>
          <a:lstStyle/>
          <a:p>
            <a:pPr>
              <a:lnSpc>
                <a:spcPct val="75000"/>
              </a:lnSpc>
            </a:pPr>
            <a:r>
              <a:rPr lang="fr-FR" sz="2000" b="1" spc="50" dirty="0">
                <a:latin typeface="Overpass Black" panose="00000A00000000000000" pitchFamily="2" charset="0"/>
              </a:rPr>
              <a:t>DÉVOILEMENT DES RÉSULTATS</a:t>
            </a:r>
            <a:endParaRPr lang="fr-FR" sz="2000" dirty="0">
              <a:latin typeface="Overpass Black" panose="00000A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1F77BF7-F973-A96B-7AEF-F63A99C788C5}"/>
              </a:ext>
            </a:extLst>
          </p:cNvPr>
          <p:cNvSpPr txBox="1"/>
          <p:nvPr/>
        </p:nvSpPr>
        <p:spPr>
          <a:xfrm>
            <a:off x="8702426" y="4313064"/>
            <a:ext cx="16912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latin typeface="Overpass" panose="00000500000000000000" pitchFamily="2" charset="0"/>
              </a:rPr>
              <a:t>12 mai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574868A-834F-91CD-A2A4-71B832FE2860}"/>
              </a:ext>
            </a:extLst>
          </p:cNvPr>
          <p:cNvCxnSpPr>
            <a:cxnSpLocks/>
          </p:cNvCxnSpPr>
          <p:nvPr/>
        </p:nvCxnSpPr>
        <p:spPr>
          <a:xfrm flipV="1">
            <a:off x="8533354" y="3902961"/>
            <a:ext cx="0" cy="62775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DE4E6B1-FA2F-D1B9-1AD1-015B0C965576}"/>
              </a:ext>
            </a:extLst>
          </p:cNvPr>
          <p:cNvSpPr/>
          <p:nvPr/>
        </p:nvSpPr>
        <p:spPr>
          <a:xfrm>
            <a:off x="3054807" y="4719884"/>
            <a:ext cx="2919760" cy="782471"/>
          </a:xfrm>
          <a:prstGeom prst="roundRect">
            <a:avLst>
              <a:gd name="adj" fmla="val 50000"/>
            </a:avLst>
          </a:prstGeom>
          <a:solidFill>
            <a:srgbClr val="F9A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144000" rIns="251999" bIns="36000" rtlCol="0" anchor="ctr"/>
          <a:lstStyle/>
          <a:p>
            <a:pPr>
              <a:lnSpc>
                <a:spcPct val="75000"/>
              </a:lnSpc>
            </a:pPr>
            <a:r>
              <a:rPr lang="fr-FR" sz="2000" b="1" spc="50" dirty="0">
                <a:latin typeface="Overpass Black" panose="00000A00000000000000" pitchFamily="2" charset="0"/>
              </a:rPr>
              <a:t>SOLLICITATION</a:t>
            </a:r>
            <a:endParaRPr lang="fr-FR" sz="2000" dirty="0">
              <a:latin typeface="Overpass Black" panose="00000A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8005A06-2330-188F-886C-C27660E7F9B5}"/>
              </a:ext>
            </a:extLst>
          </p:cNvPr>
          <p:cNvSpPr txBox="1"/>
          <p:nvPr/>
        </p:nvSpPr>
        <p:spPr>
          <a:xfrm>
            <a:off x="3427899" y="4313064"/>
            <a:ext cx="16912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latin typeface="Overpass" panose="00000500000000000000" pitchFamily="2" charset="0"/>
              </a:rPr>
              <a:t>19 février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EC75EBA-BBEE-FD71-AFEA-7F5090D09397}"/>
              </a:ext>
            </a:extLst>
          </p:cNvPr>
          <p:cNvCxnSpPr>
            <a:cxnSpLocks/>
          </p:cNvCxnSpPr>
          <p:nvPr/>
        </p:nvCxnSpPr>
        <p:spPr>
          <a:xfrm flipV="1">
            <a:off x="3258827" y="3902961"/>
            <a:ext cx="0" cy="62775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D9565F6-C30C-54B1-2768-721C40B7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295F4B7-3D48-CD9A-ED97-6FC563926AAF}"/>
              </a:ext>
            </a:extLst>
          </p:cNvPr>
          <p:cNvSpPr/>
          <p:nvPr/>
        </p:nvSpPr>
        <p:spPr>
          <a:xfrm>
            <a:off x="1172449" y="3488275"/>
            <a:ext cx="4460254" cy="327671"/>
          </a:xfrm>
          <a:prstGeom prst="roundRect">
            <a:avLst>
              <a:gd name="adj" fmla="val 50000"/>
            </a:avLst>
          </a:prstGeom>
          <a:solidFill>
            <a:srgbClr val="7C0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108000" rIns="251999" bIns="36000" rtlCol="0" anchor="ctr"/>
          <a:lstStyle/>
          <a:p>
            <a:pPr algn="ctr">
              <a:lnSpc>
                <a:spcPct val="75000"/>
              </a:lnSpc>
            </a:pPr>
            <a:r>
              <a:rPr lang="fr-FR" sz="1300" b="1" spc="50" dirty="0">
                <a:latin typeface="Overpass Black" panose="00000A00000000000000" pitchFamily="2" charset="0"/>
              </a:rPr>
              <a:t>ÉVÉNEMENTS DE LANCEMENT FACULTAIRES</a:t>
            </a:r>
            <a:endParaRPr lang="fr-FR" sz="1300" dirty="0">
              <a:latin typeface="Overpas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9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3AC77-AAA0-002E-A3FF-DF62D980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99EF4204-0DC5-2417-7664-41A437E60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46974" y="-2112209"/>
            <a:ext cx="18272174" cy="1205777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554F8D8-16E3-7CC4-E5A3-5E8E7A740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Overpass Black" panose="00000A00000000000000" pitchFamily="2" charset="0"/>
              </a:rPr>
              <a:t>LA THÉMATIQUE</a:t>
            </a:r>
          </a:p>
        </p:txBody>
      </p:sp>
    </p:spTree>
    <p:extLst>
      <p:ext uri="{BB962C8B-B14F-4D97-AF65-F5344CB8AC3E}">
        <p14:creationId xmlns:p14="http://schemas.microsoft.com/office/powerpoint/2010/main" val="276741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8EE0A9B-ABC1-EC31-9F13-B2F0CB0FF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94995"/>
            <a:ext cx="7772400" cy="16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3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66787-63B8-3207-CDAE-756E32365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6C99B23-196B-315C-93B4-802B254AB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5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CC296-7EC5-BCD9-13D9-B4E8602B4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03E26-1E67-C132-5A43-081503E1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Overpass Black" panose="00000A00000000000000" pitchFamily="2" charset="0"/>
              </a:rPr>
              <a:t>5 AMBASSADEURS, 5 THÉMATIQUES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E12D7D-3B10-F21F-8488-70197FB71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05841DF-0C51-73F7-DCA3-0B2870C091E3}"/>
              </a:ext>
            </a:extLst>
          </p:cNvPr>
          <p:cNvGrpSpPr/>
          <p:nvPr/>
        </p:nvGrpSpPr>
        <p:grpSpPr>
          <a:xfrm>
            <a:off x="664174" y="2026166"/>
            <a:ext cx="2093138" cy="3819170"/>
            <a:chOff x="664174" y="2026166"/>
            <a:chExt cx="2093138" cy="381917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A4B616C-7ECE-D8FE-649E-DB7C3E5A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0499"/>
            <a:stretch>
              <a:fillRect/>
            </a:stretch>
          </p:blipFill>
          <p:spPr>
            <a:xfrm>
              <a:off x="664175" y="2026166"/>
              <a:ext cx="2093137" cy="2856919"/>
            </a:xfrm>
            <a:prstGeom prst="rect">
              <a:avLst/>
            </a:prstGeom>
          </p:spPr>
        </p:pic>
        <p:pic>
          <p:nvPicPr>
            <p:cNvPr id="7" name="Image 6" descr="Une image contenant texte, Police, capture d’écran, vert&#10;&#10;Le contenu généré par l’IA peut être incorrect.">
              <a:extLst>
                <a:ext uri="{FF2B5EF4-FFF2-40B4-BE49-F238E27FC236}">
                  <a16:creationId xmlns:a16="http://schemas.microsoft.com/office/drawing/2014/main" id="{BC10258E-4DD0-0D98-DADD-B024AD73F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457" t="15213" r="4063" b="14432"/>
            <a:stretch>
              <a:fillRect/>
            </a:stretch>
          </p:blipFill>
          <p:spPr>
            <a:xfrm>
              <a:off x="664174" y="4876261"/>
              <a:ext cx="2093138" cy="969075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83D8427-14EC-46D7-984A-741274AA0E5C}"/>
              </a:ext>
            </a:extLst>
          </p:cNvPr>
          <p:cNvGrpSpPr/>
          <p:nvPr/>
        </p:nvGrpSpPr>
        <p:grpSpPr>
          <a:xfrm>
            <a:off x="2856802" y="2026166"/>
            <a:ext cx="2093139" cy="3819171"/>
            <a:chOff x="2856802" y="2026166"/>
            <a:chExt cx="2093139" cy="381917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D98223F-F8D6-C271-1381-F97321ED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856804" y="2026166"/>
              <a:ext cx="2093137" cy="3192033"/>
            </a:xfrm>
            <a:prstGeom prst="rect">
              <a:avLst/>
            </a:prstGeom>
          </p:spPr>
        </p:pic>
        <p:pic>
          <p:nvPicPr>
            <p:cNvPr id="11" name="Image 10" descr="Une image contenant texte, Police, conception, rouge&#10;&#10;Le contenu généré par l’IA peut être incorrect.">
              <a:extLst>
                <a:ext uri="{FF2B5EF4-FFF2-40B4-BE49-F238E27FC236}">
                  <a16:creationId xmlns:a16="http://schemas.microsoft.com/office/drawing/2014/main" id="{83ADC164-C53C-F417-EEFE-EB7E3F3A7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7565" t="11782" r="251" b="10976"/>
            <a:stretch>
              <a:fillRect/>
            </a:stretch>
          </p:blipFill>
          <p:spPr>
            <a:xfrm>
              <a:off x="2856802" y="4876261"/>
              <a:ext cx="1833004" cy="969076"/>
            </a:xfrm>
            <a:prstGeom prst="rect">
              <a:avLst/>
            </a:prstGeom>
          </p:spPr>
        </p:pic>
        <p:pic>
          <p:nvPicPr>
            <p:cNvPr id="13" name="Image 12" descr="Une image contenant texte, Police, conception, rouge&#10;&#10;Le contenu généré par l’IA peut être incorrect.">
              <a:extLst>
                <a:ext uri="{FF2B5EF4-FFF2-40B4-BE49-F238E27FC236}">
                  <a16:creationId xmlns:a16="http://schemas.microsoft.com/office/drawing/2014/main" id="{088FCBE2-6B6D-CDE3-3554-169971948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9083" t="11782" r="251" b="10976"/>
            <a:stretch>
              <a:fillRect/>
            </a:stretch>
          </p:blipFill>
          <p:spPr>
            <a:xfrm>
              <a:off x="4485473" y="4876261"/>
              <a:ext cx="460940" cy="969076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569D80B-76FC-F7AB-3182-A94D64E5AED1}"/>
              </a:ext>
            </a:extLst>
          </p:cNvPr>
          <p:cNvGrpSpPr/>
          <p:nvPr/>
        </p:nvGrpSpPr>
        <p:grpSpPr>
          <a:xfrm>
            <a:off x="5049432" y="2026166"/>
            <a:ext cx="2094412" cy="3819169"/>
            <a:chOff x="5049432" y="2026166"/>
            <a:chExt cx="2094412" cy="381916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CBAB01-0A3C-EAE3-2955-2473A67F3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5049433" y="2026166"/>
              <a:ext cx="2093137" cy="3192033"/>
            </a:xfrm>
            <a:prstGeom prst="rect">
              <a:avLst/>
            </a:prstGeom>
          </p:spPr>
        </p:pic>
        <p:pic>
          <p:nvPicPr>
            <p:cNvPr id="17" name="Image 16" descr="Une image contenant texte, Police, capture d’écran, conception&#10;&#10;Le contenu généré par l’IA peut être incorrect.">
              <a:extLst>
                <a:ext uri="{FF2B5EF4-FFF2-40B4-BE49-F238E27FC236}">
                  <a16:creationId xmlns:a16="http://schemas.microsoft.com/office/drawing/2014/main" id="{A73B9D33-E4F4-3167-6D25-08B614051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9130" t="10975" r="1" b="20081"/>
            <a:stretch>
              <a:fillRect/>
            </a:stretch>
          </p:blipFill>
          <p:spPr>
            <a:xfrm>
              <a:off x="5049432" y="4876258"/>
              <a:ext cx="2020766" cy="969077"/>
            </a:xfrm>
            <a:prstGeom prst="rect">
              <a:avLst/>
            </a:prstGeom>
          </p:spPr>
        </p:pic>
        <p:pic>
          <p:nvPicPr>
            <p:cNvPr id="18" name="Image 17" descr="Une image contenant texte, Police, capture d’écran, conception&#10;&#10;Le contenu généré par l’IA peut être incorrect.">
              <a:extLst>
                <a:ext uri="{FF2B5EF4-FFF2-40B4-BE49-F238E27FC236}">
                  <a16:creationId xmlns:a16="http://schemas.microsoft.com/office/drawing/2014/main" id="{2E5FF19C-6A27-88A0-1004-760E3E4CC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84399" t="10975" b="20081"/>
            <a:stretch>
              <a:fillRect/>
            </a:stretch>
          </p:blipFill>
          <p:spPr>
            <a:xfrm>
              <a:off x="6754002" y="4876257"/>
              <a:ext cx="389842" cy="969077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4093C4D-7BC6-6070-9137-B2B6233FFB08}"/>
              </a:ext>
            </a:extLst>
          </p:cNvPr>
          <p:cNvGrpSpPr/>
          <p:nvPr/>
        </p:nvGrpSpPr>
        <p:grpSpPr>
          <a:xfrm>
            <a:off x="7240786" y="2026166"/>
            <a:ext cx="2094412" cy="3819168"/>
            <a:chOff x="7240786" y="2026166"/>
            <a:chExt cx="2094412" cy="381916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4BDE797-DDFA-2923-7056-7D5CAA111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7242061" y="2026166"/>
              <a:ext cx="2093137" cy="3192033"/>
            </a:xfrm>
            <a:prstGeom prst="rect">
              <a:avLst/>
            </a:prstGeom>
          </p:spPr>
        </p:pic>
        <p:pic>
          <p:nvPicPr>
            <p:cNvPr id="21" name="Image 20" descr="Une image contenant texte, Police, capture d’écran, graphisme&#10;&#10;Le contenu généré par l’IA peut être incorrect.">
              <a:extLst>
                <a:ext uri="{FF2B5EF4-FFF2-40B4-BE49-F238E27FC236}">
                  <a16:creationId xmlns:a16="http://schemas.microsoft.com/office/drawing/2014/main" id="{7AD5E572-3006-AD44-F249-262E6AD0A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0718" t="22093" r="7778" b="11295"/>
            <a:stretch>
              <a:fillRect/>
            </a:stretch>
          </p:blipFill>
          <p:spPr>
            <a:xfrm>
              <a:off x="7240786" y="4883085"/>
              <a:ext cx="2093137" cy="962249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9724766-E523-16EE-7FC4-AF2E84C5D924}"/>
              </a:ext>
            </a:extLst>
          </p:cNvPr>
          <p:cNvGrpSpPr/>
          <p:nvPr/>
        </p:nvGrpSpPr>
        <p:grpSpPr>
          <a:xfrm>
            <a:off x="9434689" y="2026166"/>
            <a:ext cx="2093137" cy="3819169"/>
            <a:chOff x="9434689" y="2026166"/>
            <a:chExt cx="2093137" cy="381916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9C3D3DD-8B8F-CFBC-BC5F-4BF46F1BC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9434689" y="2026166"/>
              <a:ext cx="2093137" cy="3192033"/>
            </a:xfrm>
            <a:prstGeom prst="rect">
              <a:avLst/>
            </a:prstGeom>
          </p:spPr>
        </p:pic>
        <p:pic>
          <p:nvPicPr>
            <p:cNvPr id="24" name="Image 23" descr="Une image contenant texte, Police, capture d’écran, Bleu électrique&#10;&#10;Le contenu généré par l’IA peut être incorrect.">
              <a:extLst>
                <a:ext uri="{FF2B5EF4-FFF2-40B4-BE49-F238E27FC236}">
                  <a16:creationId xmlns:a16="http://schemas.microsoft.com/office/drawing/2014/main" id="{C98D235E-C6D9-5821-361A-B2DDB5EB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7389" t="17775" b="5154"/>
            <a:stretch>
              <a:fillRect/>
            </a:stretch>
          </p:blipFill>
          <p:spPr>
            <a:xfrm>
              <a:off x="9436475" y="4883085"/>
              <a:ext cx="1833646" cy="962250"/>
            </a:xfrm>
            <a:prstGeom prst="rect">
              <a:avLst/>
            </a:prstGeom>
          </p:spPr>
        </p:pic>
        <p:pic>
          <p:nvPicPr>
            <p:cNvPr id="25" name="Image 24" descr="Une image contenant texte, Police, capture d’écran, Bleu électrique&#10;&#10;Le contenu généré par l’IA peut être incorrect.">
              <a:extLst>
                <a:ext uri="{FF2B5EF4-FFF2-40B4-BE49-F238E27FC236}">
                  <a16:creationId xmlns:a16="http://schemas.microsoft.com/office/drawing/2014/main" id="{C072B3A4-AA46-CED8-3C63-9949373CA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0022" t="17775" r="78367" b="5154"/>
            <a:stretch>
              <a:fillRect/>
            </a:stretch>
          </p:blipFill>
          <p:spPr>
            <a:xfrm>
              <a:off x="11270121" y="4883085"/>
              <a:ext cx="257704" cy="96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979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CU 2026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169</Words>
  <Application>Microsoft Office PowerPoint</Application>
  <PresentationFormat>Grand écran</PresentationFormat>
  <Paragraphs>46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Overpass</vt:lpstr>
      <vt:lpstr>Overpass Black</vt:lpstr>
      <vt:lpstr>Aptos</vt:lpstr>
      <vt:lpstr>Overpass Light</vt:lpstr>
      <vt:lpstr>Arial</vt:lpstr>
      <vt:lpstr>Interstate Light</vt:lpstr>
      <vt:lpstr>Interstate UltraBlack</vt:lpstr>
      <vt:lpstr>CCU 2026</vt:lpstr>
      <vt:lpstr>CAMPAGNE COMMUNAUTÉ ULAVAL 2026</vt:lpstr>
      <vt:lpstr>NOTRE CAMPAGNE, C’EST…</vt:lpstr>
      <vt:lpstr>COPRÉSIDENCE 2026</vt:lpstr>
      <vt:lpstr>OBJECTIFS 2026</vt:lpstr>
      <vt:lpstr>DÉPLOIEMENT</vt:lpstr>
      <vt:lpstr>LA THÉMATIQUE</vt:lpstr>
      <vt:lpstr>Présentation PowerPoint</vt:lpstr>
      <vt:lpstr>Présentation PowerPoint</vt:lpstr>
      <vt:lpstr>5 AMBASSADEURS, 5 THÉMATIQUES</vt:lpstr>
      <vt:lpstr>NOTRE UNITÉ</vt:lpstr>
      <vt:lpstr>NOS RÉSULTATS 2025</vt:lpstr>
      <vt:lpstr>NOTRE OBJECTIF 2026</vt:lpstr>
      <vt:lpstr>MERCI DE VOTRE APPUI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CAMPAGNE COMMUNAUTÉ ULAVAL 2026</dc:title>
  <dc:creator>Jérémy Goulet</dc:creator>
  <cp:lastModifiedBy>Fannie Lachance</cp:lastModifiedBy>
  <cp:revision>13</cp:revision>
  <dcterms:created xsi:type="dcterms:W3CDTF">2025-10-29T18:01:17Z</dcterms:created>
  <dcterms:modified xsi:type="dcterms:W3CDTF">2026-01-20T20:40:54Z</dcterms:modified>
</cp:coreProperties>
</file>