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9" r:id="rId2"/>
    <p:sldId id="480" r:id="rId3"/>
    <p:sldId id="481" r:id="rId4"/>
    <p:sldId id="470" r:id="rId5"/>
    <p:sldId id="499" r:id="rId6"/>
    <p:sldId id="497" r:id="rId7"/>
    <p:sldId id="460" r:id="rId8"/>
    <p:sldId id="478" r:id="rId9"/>
    <p:sldId id="47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C47"/>
    <a:srgbClr val="E20816"/>
    <a:srgbClr val="FFC103"/>
    <a:srgbClr val="E30513"/>
    <a:srgbClr val="F08424"/>
    <a:srgbClr val="603620"/>
    <a:srgbClr val="24453D"/>
    <a:srgbClr val="113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81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687887-CC70-EB55-4C76-517B47726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F1AC43-7F88-7726-0A23-1D1866CF7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B51D57-AB38-03EA-F2DD-30E687222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EF59-25EF-4160-AAB6-D75CE77EEB43}" type="datetimeFigureOut">
              <a:rPr lang="fr-CA" smtClean="0"/>
              <a:t>2025-01-24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E5C248-38BD-62D3-9D71-75E44A8E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BA2BA7-CAE2-4F5F-15D0-E03CADB5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AF92-8F84-4F0F-A41B-72F690DB7D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715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78F85-F930-0AC2-9322-CCC57B76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151DDF-2398-E24F-D6FB-D4A55DB2A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44605A-523E-1B7E-5D49-4A32E9C5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EF59-25EF-4160-AAB6-D75CE77EEB43}" type="datetimeFigureOut">
              <a:rPr lang="fr-CA" smtClean="0"/>
              <a:t>2025-01-24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4EA3B8-B840-3E7E-2DEA-1F60C4FEB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489981-19A9-00B5-A060-95A944B3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AF92-8F84-4F0F-A41B-72F690DB7D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74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59752A3-EE00-5C68-FF01-C9BACE7AF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7BF97CF-EDC2-D224-54AF-E2891ECC8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E74E09-4B8B-8BEE-2B43-F113AA7B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EF59-25EF-4160-AAB6-D75CE77EEB43}" type="datetimeFigureOut">
              <a:rPr lang="fr-CA" smtClean="0"/>
              <a:t>2025-01-24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F2BB7B-A9D8-0987-86D1-B842ECC1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122792-B14D-AFC8-B715-79B6E130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AF92-8F84-4F0F-A41B-72F690DB7D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029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- 1 colonne san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177773E-0430-E345-A47A-CB82162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768" y="840000"/>
            <a:ext cx="9881397" cy="499053"/>
          </a:xfrm>
          <a:prstGeom prst="rect">
            <a:avLst/>
          </a:prstGeom>
        </p:spPr>
        <p:txBody>
          <a:bodyPr lIns="0" tIns="0" rIns="0" bIns="0"/>
          <a:lstStyle>
            <a:lvl1pPr>
              <a:defRPr sz="3467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E888B08D-129D-0B4A-A518-3FE9928D55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8768" y="1425600"/>
            <a:ext cx="9881397" cy="4990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67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609585" indent="0">
              <a:buFontTx/>
              <a:buNone/>
              <a:defRPr sz="24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1219170" indent="0">
              <a:buFontTx/>
              <a:buNone/>
              <a:defRPr sz="24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828754" indent="0">
              <a:buFontTx/>
              <a:buNone/>
              <a:defRPr sz="24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2438339" indent="0">
              <a:buFontTx/>
              <a:buNone/>
              <a:defRPr sz="24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B54E6D-6D4A-E440-94D2-8A03F42AF5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8533" y="1942669"/>
            <a:ext cx="9880600" cy="3897555"/>
          </a:xfrm>
          <a:prstGeom prst="rect">
            <a:avLst/>
          </a:prstGeom>
        </p:spPr>
        <p:txBody>
          <a:bodyPr lIns="0" tIns="0" rIns="0" bIns="0"/>
          <a:lstStyle>
            <a:lvl1pPr marL="304792" marR="0" indent="-304792" algn="l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67" b="0" i="0">
                <a:solidFill>
                  <a:schemeClr val="accent6"/>
                </a:solidFill>
                <a:latin typeface="Overpass Light" pitchFamily="2" charset="77"/>
              </a:defRPr>
            </a:lvl1pPr>
            <a:lvl2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Liste à puces</a:t>
            </a:r>
          </a:p>
          <a:p>
            <a:pPr lv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4043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0ECE4C-0F77-D7BF-76F0-DE15C036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C29DCB-F136-5B22-9357-3308D1109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171B2C-3994-AFB7-06D9-CC88C705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EF59-25EF-4160-AAB6-D75CE77EEB43}" type="datetimeFigureOut">
              <a:rPr lang="fr-CA" smtClean="0"/>
              <a:t>2025-01-24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5C964F-D261-2AC6-7EE0-586345C2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878C4D-CEF5-11AD-E02C-3436D865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AF92-8F84-4F0F-A41B-72F690DB7D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342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98C365-A73A-4BAF-C072-285ABD86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43D5B4-614A-242A-03B4-5873DFCA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67325C-484F-59C0-E3ED-6261D53F5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EF59-25EF-4160-AAB6-D75CE77EEB43}" type="datetimeFigureOut">
              <a:rPr lang="fr-CA" smtClean="0"/>
              <a:t>2025-01-24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6CCA2A-0908-2397-8D78-55B98C21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E011A7-C262-9381-AE06-3C452DA9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AF92-8F84-4F0F-A41B-72F690DB7D2C}" type="slidenum">
              <a:rPr lang="fr-CA" smtClean="0"/>
              <a:t>‹n°›</a:t>
            </a:fld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418471-7B28-544F-73C2-059A90E84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410" t="-8479"/>
          <a:stretch/>
        </p:blipFill>
        <p:spPr>
          <a:xfrm>
            <a:off x="10606988" y="6221338"/>
            <a:ext cx="1284416" cy="54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6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5F8611-4FF7-16B7-7C33-51392B13E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ECB407-9E6E-498D-8D9C-5FCF55776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CD633D-6C98-27FB-6C24-580B0913A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D7D77C-EC03-A098-2A0A-F965D95EE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EF59-25EF-4160-AAB6-D75CE77EEB43}" type="datetimeFigureOut">
              <a:rPr lang="fr-CA" smtClean="0"/>
              <a:t>2025-01-24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619A6F-911F-51A4-D8EB-F23BDCE9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EFB301-6178-5FB1-DB9F-016CEA57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AF92-8F84-4F0F-A41B-72F690DB7D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167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52119-64EF-C3D9-783C-6D86FF2E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FDFE3B-38DD-732E-FF4F-D05EB6AE5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3377EC-352B-060F-84EA-0ECECC633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731B4C-3DC0-092A-B09B-C8658089D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7F0628-9675-2ECB-EF30-16A8C5B04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9C2B133-0247-2D6D-3665-C03A8870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EF59-25EF-4160-AAB6-D75CE77EEB43}" type="datetimeFigureOut">
              <a:rPr lang="fr-CA" smtClean="0"/>
              <a:t>2025-01-24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1F030A-B7D5-915A-B1B9-3624DDBD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37F8AA9-3B82-D064-3575-F317DE42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AF92-8F84-4F0F-A41B-72F690DB7D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559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A5A05C-DE43-306C-1078-DD77F43A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934AC5-10FC-4466-2DE6-BE6AE55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EF59-25EF-4160-AAB6-D75CE77EEB43}" type="datetimeFigureOut">
              <a:rPr lang="fr-CA" smtClean="0"/>
              <a:t>2025-01-24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F3DF4B-594D-7692-6F0C-66D025B8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01E24D-C2E8-10AE-0864-BA1712B8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AF92-8F84-4F0F-A41B-72F690DB7D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492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7FCD81A-4A76-72FC-1A28-6E7D2931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EF59-25EF-4160-AAB6-D75CE77EEB43}" type="datetimeFigureOut">
              <a:rPr lang="fr-CA" smtClean="0"/>
              <a:t>2025-01-24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54B488-01B3-F030-1D7B-DCBA5001A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DA8D7D-34F3-BB0A-84DA-A85C3F5C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AF92-8F84-4F0F-A41B-72F690DB7D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298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93DED-800A-4B17-8E8E-962FD029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426DF-4E6B-9761-FBFD-8174B1D12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C7F92F-8CE9-7024-6043-06CB87D8B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A8DF1F-2D8C-F1FB-3C70-CC5D47DAF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EF59-25EF-4160-AAB6-D75CE77EEB43}" type="datetimeFigureOut">
              <a:rPr lang="fr-CA" smtClean="0"/>
              <a:t>2025-01-24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5A526F-0E7D-6810-BE20-6C6042F5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DDE80C-0BEE-6A48-08CF-D2E79B8C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AF92-8F84-4F0F-A41B-72F690DB7D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550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A38D4-4312-C848-B9B4-BD7E82F31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42848D2-7D1E-D0C1-B5AC-53A1EB310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B55F6E-BA15-DA29-FC1C-F1F5EA7A2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42AA7B-1CA0-BDB7-159E-EE37222D0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EF59-25EF-4160-AAB6-D75CE77EEB43}" type="datetimeFigureOut">
              <a:rPr lang="fr-CA" smtClean="0"/>
              <a:t>2025-01-24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409E6B-DEB7-4A92-C92B-3BADB72B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24C3A7-A91D-D934-5517-73569FC9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AF92-8F84-4F0F-A41B-72F690DB7D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123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5A0F769-D27B-D616-145A-14498E02A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50C66F-5F71-4FB5-CC7E-D69E38F4F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107AA7-E19B-C7D8-AA9F-42A5709EA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CEF59-25EF-4160-AAB6-D75CE77EEB43}" type="datetimeFigureOut">
              <a:rPr lang="fr-CA" smtClean="0"/>
              <a:t>2025-01-24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D4C06-3054-B89C-9BAE-650E3BE98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44EDBD-89C7-7D96-95FF-3626B0A6B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7AF92-8F84-4F0F-A41B-72F690DB7D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025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7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B5454AB-18C5-4E07-5A96-C7714518AD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572"/>
          <a:stretch/>
        </p:blipFill>
        <p:spPr>
          <a:xfrm>
            <a:off x="0" y="-1"/>
            <a:ext cx="12192000" cy="559434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31DE576-BE14-8E10-B45D-544C5CBE8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4349"/>
            <a:ext cx="12192000" cy="126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2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91AC29DA-27F9-F130-A205-245EB350D03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244162" y="3429000"/>
            <a:ext cx="4599945" cy="25818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0" b="0" i="0" kern="1200">
                <a:solidFill>
                  <a:schemeClr val="accent6"/>
                </a:solidFill>
                <a:latin typeface="Overpass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500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4C00D56-0E33-ADFE-9CE4-E5B470FDA2B3}"/>
              </a:ext>
            </a:extLst>
          </p:cNvPr>
          <p:cNvSpPr txBox="1">
            <a:spLocks/>
          </p:cNvSpPr>
          <p:nvPr/>
        </p:nvSpPr>
        <p:spPr>
          <a:xfrm>
            <a:off x="795298" y="547305"/>
            <a:ext cx="10152540" cy="407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dirty="0">
                <a:latin typeface="Overpass" panose="00000500000000000000" pitchFamily="2" charset="0"/>
              </a:rPr>
              <a:t>La Campagne Communauté ULaval en bref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90F99-9BCF-414A-83C3-93EE645FC0F3}"/>
              </a:ext>
            </a:extLst>
          </p:cNvPr>
          <p:cNvSpPr/>
          <p:nvPr/>
        </p:nvSpPr>
        <p:spPr>
          <a:xfrm>
            <a:off x="-1" y="1027163"/>
            <a:ext cx="7149737" cy="52590"/>
          </a:xfrm>
          <a:prstGeom prst="rect">
            <a:avLst/>
          </a:prstGeom>
          <a:gradFill flip="none" rotWithShape="1">
            <a:gsLst>
              <a:gs pos="75000">
                <a:srgbClr val="FFC000"/>
              </a:gs>
              <a:gs pos="0">
                <a:srgbClr val="FFC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DD59DB6-3B49-49CA-6BF8-20321EA4A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6256" r="4872" b="12718"/>
          <a:stretch/>
        </p:blipFill>
        <p:spPr>
          <a:xfrm>
            <a:off x="5579169" y="2693503"/>
            <a:ext cx="6692715" cy="4005471"/>
          </a:xfrm>
          <a:prstGeom prst="rect">
            <a:avLst/>
          </a:prstGeom>
          <a:ln>
            <a:noFill/>
          </a:ln>
          <a:effectLst>
            <a:softEdge rad="861208"/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FD61B1C-FDD5-C762-220C-754E68A5EB09}"/>
              </a:ext>
            </a:extLst>
          </p:cNvPr>
          <p:cNvSpPr txBox="1"/>
          <p:nvPr/>
        </p:nvSpPr>
        <p:spPr>
          <a:xfrm>
            <a:off x="795298" y="1622729"/>
            <a:ext cx="10486339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Overpas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La Campagne Communauté </a:t>
            </a:r>
            <a:r>
              <a:rPr lang="fr-CA" sz="1800" kern="100" dirty="0" err="1">
                <a:effectLst/>
                <a:latin typeface="Overpas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ULaval</a:t>
            </a:r>
            <a:r>
              <a:rPr lang="fr-CA" sz="1800" kern="100" dirty="0">
                <a:effectLst/>
                <a:latin typeface="Overpas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(CCU) est l’occasion d’encourager les initiatives qui forgent notre identité universitaire. En soutenant les causes qui vous tiennent à cœur, vous participez à la vitalité de notre campus, à l’amélioration de nos services et au développement des savoirs et des talents.</a:t>
            </a:r>
            <a:endParaRPr lang="fr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4C953E-D3FB-A1F4-76FC-3E0939C9E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40" y="3016278"/>
            <a:ext cx="961980" cy="10561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1E3645-51CB-1727-3D78-4B2B43BB180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947" y="5444725"/>
            <a:ext cx="779817" cy="88947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D974BEF-BC52-AAC5-BCA9-BD610D67F576}"/>
              </a:ext>
            </a:extLst>
          </p:cNvPr>
          <p:cNvSpPr txBox="1"/>
          <p:nvPr/>
        </p:nvSpPr>
        <p:spPr>
          <a:xfrm>
            <a:off x="1567202" y="2919129"/>
            <a:ext cx="3688928" cy="327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Overpas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En 2024, la CCU a </a:t>
            </a:r>
            <a:r>
              <a:rPr lang="fr-CA" kern="100" dirty="0">
                <a:latin typeface="Overpas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recueilli :</a:t>
            </a:r>
            <a:endParaRPr lang="fr-CA" sz="1800" kern="100" dirty="0">
              <a:effectLst/>
              <a:latin typeface="Overpass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CA" b="1" kern="100" dirty="0">
                <a:latin typeface="Overpas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5 086 </a:t>
            </a:r>
            <a:r>
              <a:rPr lang="fr-CA" kern="100" dirty="0">
                <a:latin typeface="Overpas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dons au total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CA" sz="1800" b="1" kern="100" dirty="0">
                <a:effectLst/>
                <a:latin typeface="Overpas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1,19 M$ </a:t>
            </a:r>
            <a:r>
              <a:rPr lang="fr-CA" sz="1800" kern="100" dirty="0">
                <a:effectLst/>
                <a:latin typeface="Overpas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provenant de la communauté étudiante</a:t>
            </a:r>
            <a:endParaRPr lang="fr-CA" kern="100" dirty="0">
              <a:latin typeface="Overpass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CA" b="1" kern="100" dirty="0">
                <a:latin typeface="Overpas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1,59 M$ </a:t>
            </a:r>
            <a:r>
              <a:rPr lang="fr-CA" kern="100" dirty="0">
                <a:latin typeface="Overpas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provenant des membres du personnel </a:t>
            </a:r>
            <a:r>
              <a:rPr lang="fr-CA" kern="100" dirty="0" err="1">
                <a:latin typeface="Overpas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ULaval</a:t>
            </a:r>
            <a:endParaRPr lang="fr-CA" kern="100" dirty="0">
              <a:latin typeface="Overpass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CA" sz="1800" b="1" kern="100" dirty="0">
                <a:effectLst/>
                <a:latin typeface="Overpas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1,18 M$ </a:t>
            </a:r>
            <a:r>
              <a:rPr lang="fr-CA" sz="1800" kern="100" dirty="0">
                <a:effectLst/>
                <a:latin typeface="Overpas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provenant de la communauté retraitée </a:t>
            </a:r>
            <a:r>
              <a:rPr lang="fr-CA" sz="1800" kern="100" dirty="0" err="1">
                <a:effectLst/>
                <a:latin typeface="Overpas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ULaval</a:t>
            </a:r>
            <a:endParaRPr lang="fr-CA" sz="1800" kern="100" dirty="0">
              <a:effectLst/>
              <a:latin typeface="Overpass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CA" b="1" kern="100" dirty="0">
                <a:latin typeface="Overpas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287 $ </a:t>
            </a:r>
            <a:r>
              <a:rPr lang="fr-CA" kern="100" dirty="0">
                <a:latin typeface="Overpas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don moyen*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4CD5028-1F14-C304-A209-38D06EDEAD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3538" y="6191692"/>
            <a:ext cx="1023854" cy="42102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D1DE341-2B50-B35C-E69F-0C262BC7EA3C}"/>
              </a:ext>
            </a:extLst>
          </p:cNvPr>
          <p:cNvSpPr txBox="1"/>
          <p:nvPr/>
        </p:nvSpPr>
        <p:spPr>
          <a:xfrm>
            <a:off x="1878826" y="6423554"/>
            <a:ext cx="37884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100" b="0" i="0" dirty="0">
                <a:effectLst/>
                <a:latin typeface="Overpass Light" panose="00000400000000000000" pitchFamily="2" charset="0"/>
              </a:rPr>
              <a:t>*Les dons de plus de 25 000 $ sont exclus du calcul.</a:t>
            </a:r>
          </a:p>
        </p:txBody>
      </p:sp>
    </p:spTree>
    <p:extLst>
      <p:ext uri="{BB962C8B-B14F-4D97-AF65-F5344CB8AC3E}">
        <p14:creationId xmlns:p14="http://schemas.microsoft.com/office/powerpoint/2010/main" val="418832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91AC29DA-27F9-F130-A205-245EB350D03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244162" y="3429000"/>
            <a:ext cx="4599945" cy="25818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0" b="0" i="0" kern="1200">
                <a:solidFill>
                  <a:schemeClr val="accent6"/>
                </a:solidFill>
                <a:latin typeface="Overpass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500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4C00D56-0E33-ADFE-9CE4-E5B470FDA2B3}"/>
              </a:ext>
            </a:extLst>
          </p:cNvPr>
          <p:cNvSpPr txBox="1">
            <a:spLocks/>
          </p:cNvSpPr>
          <p:nvPr/>
        </p:nvSpPr>
        <p:spPr>
          <a:xfrm>
            <a:off x="795298" y="547305"/>
            <a:ext cx="10152540" cy="407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dirty="0">
                <a:latin typeface="Overpass" panose="00000500000000000000" pitchFamily="2" charset="0"/>
              </a:rPr>
              <a:t>Thématique 2025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90F99-9BCF-414A-83C3-93EE645FC0F3}"/>
              </a:ext>
            </a:extLst>
          </p:cNvPr>
          <p:cNvSpPr/>
          <p:nvPr/>
        </p:nvSpPr>
        <p:spPr>
          <a:xfrm>
            <a:off x="-1" y="1027163"/>
            <a:ext cx="7149737" cy="52590"/>
          </a:xfrm>
          <a:prstGeom prst="rect">
            <a:avLst/>
          </a:prstGeom>
          <a:gradFill flip="none" rotWithShape="1">
            <a:gsLst>
              <a:gs pos="75000">
                <a:srgbClr val="FFC000"/>
              </a:gs>
              <a:gs pos="0">
                <a:srgbClr val="FFC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4CD5028-1F14-C304-A209-38D06EDEA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538" y="6191692"/>
            <a:ext cx="1023854" cy="421024"/>
          </a:xfrm>
          <a:prstGeom prst="rect">
            <a:avLst/>
          </a:prstGeom>
        </p:spPr>
      </p:pic>
      <p:pic>
        <p:nvPicPr>
          <p:cNvPr id="14" name="Image 13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F451995C-90E8-714D-8D9F-0D1192254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98" y="5385101"/>
            <a:ext cx="4264646" cy="79322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97AF03D-FD90-FA3F-96D5-15E0050CA25C}"/>
              </a:ext>
            </a:extLst>
          </p:cNvPr>
          <p:cNvSpPr txBox="1"/>
          <p:nvPr/>
        </p:nvSpPr>
        <p:spPr>
          <a:xfrm>
            <a:off x="795298" y="1519040"/>
            <a:ext cx="6097656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dirty="0">
                <a:latin typeface="Overpass" panose="00000500000000000000" pitchFamily="2" charset="0"/>
              </a:rPr>
              <a:t>Mise en valeur du chantier </a:t>
            </a:r>
            <a:r>
              <a:rPr lang="fr-CA" sz="2000" b="1" dirty="0">
                <a:latin typeface="Overpass" panose="00000500000000000000" pitchFamily="2" charset="0"/>
              </a:rPr>
              <a:t>L’ambition climatique </a:t>
            </a:r>
            <a:r>
              <a:rPr lang="fr-CA" sz="2000" dirty="0">
                <a:latin typeface="Overpass" panose="00000500000000000000" pitchFamily="2" charset="0"/>
              </a:rPr>
              <a:t>du Plan institutionnel 2023-2027</a:t>
            </a:r>
          </a:p>
          <a:p>
            <a:endParaRPr lang="fr-CA" b="1" dirty="0">
              <a:latin typeface="Overpas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b="1" dirty="0">
                <a:solidFill>
                  <a:schemeClr val="tx1"/>
                </a:solidFill>
                <a:latin typeface="Overpass" panose="00000500000000000000" pitchFamily="2" charset="0"/>
              </a:rPr>
              <a:t>La Fresque du climat</a:t>
            </a:r>
          </a:p>
          <a:p>
            <a:r>
              <a:rPr lang="fr-CA" sz="1800" b="1" dirty="0">
                <a:latin typeface="Overpass" panose="00000500000000000000" pitchFamily="2" charset="0"/>
              </a:rPr>
              <a:t>      </a:t>
            </a:r>
            <a:r>
              <a:rPr lang="fr-CA" sz="1800" dirty="0">
                <a:latin typeface="Overpass" panose="00000500000000000000" pitchFamily="2" charset="0"/>
              </a:rPr>
              <a:t>par Mon Action Climatique </a:t>
            </a:r>
            <a:r>
              <a:rPr lang="fr-CA" sz="1800" dirty="0" err="1">
                <a:latin typeface="Overpass" panose="00000500000000000000" pitchFamily="2" charset="0"/>
              </a:rPr>
              <a:t>ULaval</a:t>
            </a:r>
            <a:endParaRPr lang="fr-CA" sz="1800" dirty="0">
              <a:solidFill>
                <a:schemeClr val="tx1"/>
              </a:solidFill>
              <a:latin typeface="Overpass" panose="00000500000000000000" pitchFamily="2" charset="0"/>
            </a:endParaRPr>
          </a:p>
          <a:p>
            <a:endParaRPr lang="fr-CA" sz="1800" b="0" dirty="0">
              <a:solidFill>
                <a:schemeClr val="tx1"/>
              </a:solidFill>
              <a:latin typeface="Overpas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b="1" dirty="0">
                <a:solidFill>
                  <a:schemeClr val="tx1"/>
                </a:solidFill>
                <a:latin typeface="Overpass" panose="00000500000000000000" pitchFamily="2" charset="0"/>
              </a:rPr>
              <a:t>Le Rendez-Vous de l’Action climatique</a:t>
            </a:r>
          </a:p>
          <a:p>
            <a:r>
              <a:rPr lang="fr-CA" sz="1800" dirty="0">
                <a:latin typeface="Overpass" panose="00000500000000000000" pitchFamily="2" charset="0"/>
              </a:rPr>
              <a:t>      par l’Institut EDS</a:t>
            </a:r>
            <a:endParaRPr lang="fr-CA" sz="1800" dirty="0">
              <a:solidFill>
                <a:schemeClr val="tx1"/>
              </a:solidFill>
              <a:latin typeface="Overpass" panose="00000500000000000000" pitchFamily="2" charset="0"/>
            </a:endParaRPr>
          </a:p>
          <a:p>
            <a:endParaRPr lang="fr-CA" sz="1800" b="0" dirty="0">
              <a:solidFill>
                <a:schemeClr val="tx1"/>
              </a:solidFill>
              <a:latin typeface="Overpas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b="1" dirty="0">
                <a:latin typeface="Overpass" panose="00000500000000000000" pitchFamily="2" charset="0"/>
              </a:rPr>
              <a:t>Frigo-Partage</a:t>
            </a:r>
            <a:endParaRPr lang="fr-CA" sz="1800" b="1" dirty="0">
              <a:latin typeface="Overpass" panose="00000500000000000000" pitchFamily="2" charset="0"/>
            </a:endParaRPr>
          </a:p>
          <a:p>
            <a:r>
              <a:rPr lang="fr-CA" sz="1800" b="1" dirty="0">
                <a:latin typeface="Overpass" panose="00000500000000000000" pitchFamily="2" charset="0"/>
              </a:rPr>
              <a:t>      </a:t>
            </a:r>
            <a:r>
              <a:rPr lang="fr-CA" dirty="0">
                <a:latin typeface="Overpass" panose="00000500000000000000" pitchFamily="2" charset="0"/>
              </a:rPr>
              <a:t>par </a:t>
            </a:r>
            <a:r>
              <a:rPr lang="fr-CA" dirty="0" err="1">
                <a:latin typeface="Overpass" panose="00000500000000000000" pitchFamily="2" charset="0"/>
              </a:rPr>
              <a:t>Univert</a:t>
            </a:r>
            <a:r>
              <a:rPr lang="fr-CA" dirty="0">
                <a:latin typeface="Overpass" panose="00000500000000000000" pitchFamily="2" charset="0"/>
              </a:rPr>
              <a:t> Laval, AELIÉS et CADEUL</a:t>
            </a:r>
            <a:endParaRPr lang="fr-CA" sz="1400" dirty="0">
              <a:latin typeface="Overpass Light" panose="00000400000000000000" pitchFamily="2" charset="0"/>
            </a:endParaRPr>
          </a:p>
        </p:txBody>
      </p:sp>
      <p:pic>
        <p:nvPicPr>
          <p:cNvPr id="6" name="Image 5" descr="Une image contenant texte, illustration&#10;&#10;Description générée automatiquement">
            <a:extLst>
              <a:ext uri="{FF2B5EF4-FFF2-40B4-BE49-F238E27FC236}">
                <a16:creationId xmlns:a16="http://schemas.microsoft.com/office/drawing/2014/main" id="{8CC4BBF3-A2E4-3797-D026-AB0AFD741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4" y="1230576"/>
            <a:ext cx="5021727" cy="508011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57CA1EB-B15A-8EFB-2EA4-43A9872DDD62}"/>
              </a:ext>
            </a:extLst>
          </p:cNvPr>
          <p:cNvSpPr txBox="1"/>
          <p:nvPr/>
        </p:nvSpPr>
        <p:spPr>
          <a:xfrm>
            <a:off x="6892954" y="6423554"/>
            <a:ext cx="60976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100" b="0" i="0" dirty="0">
                <a:effectLst/>
                <a:latin typeface="Overpass Light" panose="00000400000000000000" pitchFamily="2" charset="0"/>
              </a:rPr>
              <a:t>© Mylène Choquette, </a:t>
            </a:r>
            <a:r>
              <a:rPr lang="fr-CA" sz="1100" b="0" i="0" dirty="0" err="1">
                <a:effectLst/>
                <a:latin typeface="Overpass Light" panose="00000400000000000000" pitchFamily="2" charset="0"/>
              </a:rPr>
              <a:t>Mayava</a:t>
            </a:r>
            <a:endParaRPr lang="fr-CA" sz="1100" dirty="0">
              <a:latin typeface="Overpas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9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>
            <a:extLst>
              <a:ext uri="{FF2B5EF4-FFF2-40B4-BE49-F238E27FC236}">
                <a16:creationId xmlns:a16="http://schemas.microsoft.com/office/drawing/2014/main" id="{B127ACAF-8413-D2E6-C55B-1BAA8392A5E9}"/>
              </a:ext>
            </a:extLst>
          </p:cNvPr>
          <p:cNvSpPr txBox="1">
            <a:spLocks/>
          </p:cNvSpPr>
          <p:nvPr/>
        </p:nvSpPr>
        <p:spPr>
          <a:xfrm>
            <a:off x="795298" y="547305"/>
            <a:ext cx="7971015" cy="407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dirty="0">
                <a:latin typeface="Overpass" panose="00000500000000000000" pitchFamily="2" charset="0"/>
              </a:rPr>
              <a:t>Calendrier des communications</a:t>
            </a:r>
            <a:endParaRPr lang="fr-CA" sz="4000" dirty="0">
              <a:solidFill>
                <a:srgbClr val="E20816"/>
              </a:solidFill>
              <a:latin typeface="Overpass" panose="000005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E4FF5D-BEC2-70C6-3FC7-40A035735C1C}"/>
              </a:ext>
            </a:extLst>
          </p:cNvPr>
          <p:cNvSpPr/>
          <p:nvPr/>
        </p:nvSpPr>
        <p:spPr>
          <a:xfrm>
            <a:off x="-1" y="1027163"/>
            <a:ext cx="7149737" cy="52590"/>
          </a:xfrm>
          <a:prstGeom prst="rect">
            <a:avLst/>
          </a:prstGeom>
          <a:gradFill flip="none" rotWithShape="1">
            <a:gsLst>
              <a:gs pos="75000">
                <a:srgbClr val="FFC000"/>
              </a:gs>
              <a:gs pos="0">
                <a:srgbClr val="FFC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1DF4EBE-4C3A-FC3D-375F-5F22B4BA2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538" y="6191692"/>
            <a:ext cx="1023854" cy="42102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4E2D650-3890-D015-CB25-250D61C7A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6" y="1152282"/>
            <a:ext cx="9793404" cy="518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2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6D921-EED2-E269-2B39-CFD009369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41814607-1213-6FF7-8338-F2CC1AEB00C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244162" y="3429000"/>
            <a:ext cx="4599945" cy="25818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0" b="0" i="0" kern="1200">
                <a:solidFill>
                  <a:schemeClr val="accent6"/>
                </a:solidFill>
                <a:latin typeface="Overpass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500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B30D0FF-4302-0757-6D00-72ABE61FF7AB}"/>
              </a:ext>
            </a:extLst>
          </p:cNvPr>
          <p:cNvSpPr txBox="1">
            <a:spLocks/>
          </p:cNvSpPr>
          <p:nvPr/>
        </p:nvSpPr>
        <p:spPr>
          <a:xfrm>
            <a:off x="795298" y="547305"/>
            <a:ext cx="6129855" cy="407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dirty="0">
                <a:latin typeface="Overpass" panose="00000500000000000000" pitchFamily="2" charset="0"/>
              </a:rPr>
              <a:t>Coprésidence 2025</a:t>
            </a:r>
            <a:endParaRPr lang="fr-CA" sz="4000" dirty="0">
              <a:solidFill>
                <a:srgbClr val="E20816"/>
              </a:solidFill>
              <a:latin typeface="Overpass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DAAFA5-7976-A462-3F53-A823E9D519E3}"/>
              </a:ext>
            </a:extLst>
          </p:cNvPr>
          <p:cNvSpPr/>
          <p:nvPr/>
        </p:nvSpPr>
        <p:spPr>
          <a:xfrm>
            <a:off x="-1" y="1027163"/>
            <a:ext cx="4065007" cy="45719"/>
          </a:xfrm>
          <a:prstGeom prst="rect">
            <a:avLst/>
          </a:prstGeom>
          <a:gradFill flip="none" rotWithShape="1">
            <a:gsLst>
              <a:gs pos="75000">
                <a:srgbClr val="FFC000"/>
              </a:gs>
              <a:gs pos="0">
                <a:srgbClr val="FFC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F1BF28C-9B23-0F5E-8AA1-712F4C7EF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538" y="6191692"/>
            <a:ext cx="1023854" cy="421024"/>
          </a:xfrm>
          <a:prstGeom prst="rect">
            <a:avLst/>
          </a:prstGeom>
        </p:spPr>
      </p:pic>
      <p:pic>
        <p:nvPicPr>
          <p:cNvPr id="6" name="Image 5" descr="Une image contenant Visage humain, sourire, personne, habits&#10;&#10;Description générée automatiquement">
            <a:extLst>
              <a:ext uri="{FF2B5EF4-FFF2-40B4-BE49-F238E27FC236}">
                <a16:creationId xmlns:a16="http://schemas.microsoft.com/office/drawing/2014/main" id="{4A760E81-B01E-3A43-5856-20E2F19AE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53" y="1866647"/>
            <a:ext cx="3124703" cy="3124703"/>
          </a:xfrm>
          <a:prstGeom prst="rect">
            <a:avLst/>
          </a:prstGeom>
        </p:spPr>
      </p:pic>
      <p:pic>
        <p:nvPicPr>
          <p:cNvPr id="11" name="Image 10" descr="Une image contenant Visage humain, sourire, personne, habits&#10;&#10;Description générée automatiquement">
            <a:extLst>
              <a:ext uri="{FF2B5EF4-FFF2-40B4-BE49-F238E27FC236}">
                <a16:creationId xmlns:a16="http://schemas.microsoft.com/office/drawing/2014/main" id="{1CA0E18C-366E-208C-B969-4C47FC9AC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44" y="1866648"/>
            <a:ext cx="3124703" cy="3124703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554C0474-33F6-AC8E-BF5D-FBFC09BAC508}"/>
              </a:ext>
            </a:extLst>
          </p:cNvPr>
          <p:cNvSpPr txBox="1">
            <a:spLocks/>
          </p:cNvSpPr>
          <p:nvPr/>
        </p:nvSpPr>
        <p:spPr>
          <a:xfrm>
            <a:off x="1766213" y="5200401"/>
            <a:ext cx="3876564" cy="1201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1800" b="1" dirty="0"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Loubna Ghaouti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CA" sz="1600" dirty="0"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Directrice</a:t>
            </a:r>
            <a:br>
              <a:rPr lang="fr-CA" sz="1600" dirty="0"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600" dirty="0"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Bibliothèque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AA010750-DAE8-B8A5-0068-95322CEB68DB}"/>
              </a:ext>
            </a:extLst>
          </p:cNvPr>
          <p:cNvSpPr txBox="1">
            <a:spLocks/>
          </p:cNvSpPr>
          <p:nvPr/>
        </p:nvSpPr>
        <p:spPr>
          <a:xfrm>
            <a:off x="6741940" y="5200401"/>
            <a:ext cx="3491128" cy="1201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1800" b="1" dirty="0"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Nancy Gélinas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CA" sz="1600" dirty="0"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Doyenne</a:t>
            </a:r>
            <a:br>
              <a:rPr lang="fr-CA" sz="1600" dirty="0"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600" dirty="0"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Faculté de foresterie, de géographie et de géomatique</a:t>
            </a:r>
          </a:p>
        </p:txBody>
      </p:sp>
    </p:spTree>
    <p:extLst>
      <p:ext uri="{BB962C8B-B14F-4D97-AF65-F5344CB8AC3E}">
        <p14:creationId xmlns:p14="http://schemas.microsoft.com/office/powerpoint/2010/main" val="331261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E1DD6-9FEC-0367-2AAE-35022A259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391C1D9D-EBC3-6287-B509-92982142E6F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244162" y="3429000"/>
            <a:ext cx="4599945" cy="25818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0" b="0" i="0" kern="1200">
                <a:solidFill>
                  <a:schemeClr val="accent6"/>
                </a:solidFill>
                <a:latin typeface="Overpass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500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926A7D6-084C-DCC8-50F1-748013816883}"/>
              </a:ext>
            </a:extLst>
          </p:cNvPr>
          <p:cNvSpPr txBox="1">
            <a:spLocks/>
          </p:cNvSpPr>
          <p:nvPr/>
        </p:nvSpPr>
        <p:spPr>
          <a:xfrm>
            <a:off x="795298" y="547305"/>
            <a:ext cx="6129855" cy="407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>
                <a:latin typeface="Overpass" panose="00000500000000000000" pitchFamily="2" charset="0"/>
              </a:rPr>
              <a:t>Objectifs 2025</a:t>
            </a:r>
            <a:endParaRPr lang="fr-CA" sz="4000" dirty="0">
              <a:solidFill>
                <a:srgbClr val="E20816"/>
              </a:solidFill>
              <a:latin typeface="Overpass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82F58E-0C27-40A8-11E3-B51E8A4770E6}"/>
              </a:ext>
            </a:extLst>
          </p:cNvPr>
          <p:cNvSpPr/>
          <p:nvPr/>
        </p:nvSpPr>
        <p:spPr>
          <a:xfrm>
            <a:off x="-1" y="1027163"/>
            <a:ext cx="7149737" cy="52590"/>
          </a:xfrm>
          <a:prstGeom prst="rect">
            <a:avLst/>
          </a:prstGeom>
          <a:gradFill flip="none" rotWithShape="1">
            <a:gsLst>
              <a:gs pos="75000">
                <a:srgbClr val="FFC000"/>
              </a:gs>
              <a:gs pos="0">
                <a:srgbClr val="FFC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61F3892-8335-E95E-14AA-748876113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538" y="6191692"/>
            <a:ext cx="1023854" cy="42102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07A4EFC-FC87-7021-24BA-C2235A43C60C}"/>
              </a:ext>
            </a:extLst>
          </p:cNvPr>
          <p:cNvSpPr txBox="1"/>
          <p:nvPr/>
        </p:nvSpPr>
        <p:spPr>
          <a:xfrm>
            <a:off x="1381755" y="1720840"/>
            <a:ext cx="4599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9600" b="1" dirty="0">
                <a:latin typeface="Overpass" panose="00000500000000000000" pitchFamily="2" charset="0"/>
              </a:rPr>
              <a:t>5 100</a:t>
            </a:r>
            <a:r>
              <a:rPr lang="fr-CA" b="1" dirty="0">
                <a:latin typeface="Overpass" panose="00000500000000000000" pitchFamily="2" charset="0"/>
              </a:rPr>
              <a:t> </a:t>
            </a:r>
            <a:r>
              <a:rPr lang="fr-CA" sz="9600" b="1" dirty="0">
                <a:latin typeface="Overpass" panose="00000500000000000000" pitchFamily="2" charset="0"/>
              </a:rPr>
              <a:t> </a:t>
            </a:r>
          </a:p>
          <a:p>
            <a:pPr algn="ctr"/>
            <a:r>
              <a:rPr lang="fr-CA" sz="2400" b="1" dirty="0">
                <a:solidFill>
                  <a:srgbClr val="D5B015"/>
                </a:solidFill>
                <a:latin typeface="Overpass" panose="00000500000000000000" pitchFamily="2" charset="0"/>
              </a:rPr>
              <a:t>DONATRICES ET DONATEURS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A0B557B-8E14-585B-DF2D-41CC0491CA09}"/>
              </a:ext>
            </a:extLst>
          </p:cNvPr>
          <p:cNvSpPr txBox="1"/>
          <p:nvPr/>
        </p:nvSpPr>
        <p:spPr>
          <a:xfrm>
            <a:off x="1456048" y="4292350"/>
            <a:ext cx="4525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9600" b="1" dirty="0">
                <a:latin typeface="Overpass" panose="00000500000000000000" pitchFamily="2" charset="0"/>
              </a:rPr>
              <a:t>3,3 M$</a:t>
            </a:r>
            <a:br>
              <a:rPr lang="fr-CA" sz="9600" b="1" dirty="0">
                <a:latin typeface="Overpass" panose="00000500000000000000" pitchFamily="2" charset="0"/>
              </a:rPr>
            </a:br>
            <a:r>
              <a:rPr lang="fr-CA" sz="2400" b="1" dirty="0">
                <a:solidFill>
                  <a:srgbClr val="D5B015"/>
                </a:solidFill>
                <a:latin typeface="Overpass" panose="00000500000000000000" pitchFamily="2" charset="0"/>
              </a:rPr>
              <a:t>EN DONS</a:t>
            </a:r>
          </a:p>
          <a:p>
            <a:pPr algn="ctr"/>
            <a:r>
              <a:rPr lang="fr-CA" sz="9600" b="1" dirty="0">
                <a:latin typeface="Overpass" panose="00000500000000000000" pitchFamily="2" charset="0"/>
              </a:rPr>
              <a:t> </a:t>
            </a:r>
          </a:p>
        </p:txBody>
      </p:sp>
      <p:pic>
        <p:nvPicPr>
          <p:cNvPr id="15" name="Image 14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81419BC4-DBCF-22AC-7879-5107CE738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6"/>
          <a:stretch/>
        </p:blipFill>
        <p:spPr>
          <a:xfrm>
            <a:off x="7013876" y="2541370"/>
            <a:ext cx="4599945" cy="217854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8315B7F-60D8-3A99-84B4-9AC980B25178}"/>
              </a:ext>
            </a:extLst>
          </p:cNvPr>
          <p:cNvSpPr txBox="1"/>
          <p:nvPr/>
        </p:nvSpPr>
        <p:spPr>
          <a:xfrm>
            <a:off x="7202533" y="4934702"/>
            <a:ext cx="21113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00" b="0" i="0" dirty="0">
                <a:effectLst/>
                <a:latin typeface="Overpass Light" panose="00000400000000000000" pitchFamily="2" charset="0"/>
              </a:rPr>
              <a:t>© Mylène Choquette, </a:t>
            </a:r>
            <a:r>
              <a:rPr lang="fr-CA" sz="1000" b="0" i="0" dirty="0" err="1">
                <a:effectLst/>
                <a:latin typeface="Overpass Light" panose="00000400000000000000" pitchFamily="2" charset="0"/>
              </a:rPr>
              <a:t>Mayava</a:t>
            </a:r>
            <a:endParaRPr lang="fr-CA" sz="1000" dirty="0">
              <a:latin typeface="Overpas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B157439-E60F-9094-52DF-CD580316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19" r="2443"/>
          <a:stretch/>
        </p:blipFill>
        <p:spPr>
          <a:xfrm>
            <a:off x="-1" y="4959714"/>
            <a:ext cx="12201526" cy="2849512"/>
          </a:xfrm>
          <a:prstGeom prst="rect">
            <a:avLst/>
          </a:prstGeom>
        </p:spPr>
      </p:pic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59B5DB5-A080-42D3-BCD9-E0BA246C409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97607" y="2087383"/>
            <a:ext cx="2139133" cy="206944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0" b="0" i="0" kern="1200">
                <a:solidFill>
                  <a:schemeClr val="accent6"/>
                </a:solidFill>
                <a:latin typeface="Overpass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fr-CA" sz="3733" b="1" dirty="0">
                <a:solidFill>
                  <a:schemeClr val="tx1"/>
                </a:solidFill>
                <a:highlight>
                  <a:srgbClr val="FFFF00"/>
                </a:highlight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fr-CA" sz="3733" dirty="0">
                <a:solidFill>
                  <a:schemeClr val="tx1"/>
                </a:solidFill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fr-CA" sz="2667" dirty="0">
                <a:solidFill>
                  <a:schemeClr val="tx1"/>
                </a:solidFill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donatrices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fr-CA" sz="2667" dirty="0">
                <a:solidFill>
                  <a:schemeClr val="tx1"/>
                </a:solidFill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 donateurs</a:t>
            </a:r>
            <a:endParaRPr lang="fr-CA" sz="4267" dirty="0">
              <a:solidFill>
                <a:schemeClr val="tx1"/>
              </a:solidFill>
              <a:latin typeface="Overpas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71CD60-FC4F-1885-0345-5A60E3F39CE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540960" y="2084951"/>
            <a:ext cx="2204947" cy="1936457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0" b="0" i="0" kern="1200">
                <a:solidFill>
                  <a:schemeClr val="accent6"/>
                </a:solidFill>
                <a:latin typeface="Overpass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CA" sz="3733" b="1" dirty="0">
                <a:solidFill>
                  <a:schemeClr val="tx1"/>
                </a:solidFill>
                <a:highlight>
                  <a:srgbClr val="FFFF00"/>
                </a:highlight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fr-CA" sz="3733" b="1" dirty="0">
                <a:solidFill>
                  <a:schemeClr val="tx1"/>
                </a:solidFill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$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CA" sz="2667" dirty="0">
                <a:solidFill>
                  <a:schemeClr val="tx1"/>
                </a:solidFill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amassés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CA" sz="2667" dirty="0">
                <a:solidFill>
                  <a:schemeClr val="tx1"/>
                </a:solidFill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grâce à vous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9FE5437E-5A84-379D-3C2E-05C144BCD87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307804" y="2092923"/>
            <a:ext cx="3462095" cy="206944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0" b="0" i="0" kern="1200">
                <a:solidFill>
                  <a:schemeClr val="accent6"/>
                </a:solidFill>
                <a:latin typeface="Overpass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fr-CA" sz="3733" b="1" dirty="0">
                <a:solidFill>
                  <a:schemeClr val="tx1"/>
                </a:solidFill>
                <a:highlight>
                  <a:srgbClr val="FFFF00"/>
                </a:highlight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fr-CA" sz="2667" dirty="0">
                <a:solidFill>
                  <a:schemeClr val="tx1"/>
                </a:solidFill>
                <a:latin typeface="Overpas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participation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C2CEC637-8756-A38B-F29D-FD5A7125D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4"/>
          <a:stretch/>
        </p:blipFill>
        <p:spPr bwMode="auto">
          <a:xfrm>
            <a:off x="1974418" y="4127511"/>
            <a:ext cx="898608" cy="8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F25EA97-3564-1D86-5BB0-25F87E14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673" y="4099796"/>
            <a:ext cx="898609" cy="8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upport">
            <a:extLst>
              <a:ext uri="{FF2B5EF4-FFF2-40B4-BE49-F238E27FC236}">
                <a16:creationId xmlns:a16="http://schemas.microsoft.com/office/drawing/2014/main" id="{AF26B61D-0E67-F400-214B-DE115E70E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994" y="4131500"/>
            <a:ext cx="843711" cy="84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88CDC92C-7D3B-26B9-34F3-4396EA0C83BE}"/>
              </a:ext>
            </a:extLst>
          </p:cNvPr>
          <p:cNvSpPr txBox="1">
            <a:spLocks/>
          </p:cNvSpPr>
          <p:nvPr/>
        </p:nvSpPr>
        <p:spPr>
          <a:xfrm>
            <a:off x="795298" y="547305"/>
            <a:ext cx="9950609" cy="407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dirty="0">
                <a:latin typeface="Overpass" panose="00000500000000000000" pitchFamily="2" charset="0"/>
              </a:rPr>
              <a:t>Résultats de </a:t>
            </a:r>
            <a:r>
              <a:rPr lang="fr-CA" sz="4000" dirty="0">
                <a:highlight>
                  <a:srgbClr val="FFFF00"/>
                </a:highlight>
                <a:latin typeface="Overpass" panose="00000500000000000000" pitchFamily="2" charset="0"/>
              </a:rPr>
              <a:t>votre unité</a:t>
            </a:r>
            <a:r>
              <a:rPr lang="fr-CA" sz="4000" dirty="0">
                <a:latin typeface="Overpass" panose="00000500000000000000" pitchFamily="2" charset="0"/>
              </a:rPr>
              <a:t> en 2024</a:t>
            </a:r>
            <a:endParaRPr lang="fr-CA" sz="4000" dirty="0">
              <a:solidFill>
                <a:srgbClr val="E20816"/>
              </a:solidFill>
              <a:latin typeface="Overpass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45584A-B3E5-ECCC-A6A9-8C402E27B769}"/>
              </a:ext>
            </a:extLst>
          </p:cNvPr>
          <p:cNvSpPr/>
          <p:nvPr/>
        </p:nvSpPr>
        <p:spPr>
          <a:xfrm>
            <a:off x="-1" y="1027163"/>
            <a:ext cx="7149737" cy="52590"/>
          </a:xfrm>
          <a:prstGeom prst="rect">
            <a:avLst/>
          </a:prstGeom>
          <a:gradFill flip="none" rotWithShape="1">
            <a:gsLst>
              <a:gs pos="75000">
                <a:srgbClr val="FFC000"/>
              </a:gs>
              <a:gs pos="0">
                <a:srgbClr val="FFC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946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1A19AC14-96EC-88A4-D864-C6C5CA88876B}"/>
              </a:ext>
            </a:extLst>
          </p:cNvPr>
          <p:cNvSpPr txBox="1"/>
          <p:nvPr/>
        </p:nvSpPr>
        <p:spPr>
          <a:xfrm>
            <a:off x="3860225" y="2667583"/>
            <a:ext cx="740370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0" b="1" dirty="0">
                <a:highlight>
                  <a:srgbClr val="FFFF00"/>
                </a:highlight>
                <a:latin typeface="Overpass" panose="00000500000000000000" pitchFamily="2" charset="0"/>
              </a:rPr>
              <a:t>X</a:t>
            </a:r>
            <a:r>
              <a:rPr lang="fr-CA" sz="8000" b="1" dirty="0">
                <a:latin typeface="Overpass" panose="00000500000000000000" pitchFamily="2" charset="0"/>
              </a:rPr>
              <a:t> %</a:t>
            </a:r>
          </a:p>
          <a:p>
            <a:r>
              <a:rPr lang="fr-CA" sz="5400" dirty="0">
                <a:latin typeface="Overpass" panose="00000500000000000000" pitchFamily="2" charset="0"/>
              </a:rPr>
              <a:t>Taux de participation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4C00D56-0E33-ADFE-9CE4-E5B470FDA2B3}"/>
              </a:ext>
            </a:extLst>
          </p:cNvPr>
          <p:cNvSpPr txBox="1">
            <a:spLocks/>
          </p:cNvSpPr>
          <p:nvPr/>
        </p:nvSpPr>
        <p:spPr>
          <a:xfrm>
            <a:off x="795298" y="547305"/>
            <a:ext cx="8301077" cy="407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dirty="0">
                <a:latin typeface="Overpass" panose="00000500000000000000" pitchFamily="2" charset="0"/>
              </a:rPr>
              <a:t>Objectif de </a:t>
            </a:r>
            <a:r>
              <a:rPr lang="fr-CA" sz="4000" dirty="0">
                <a:highlight>
                  <a:srgbClr val="FFFF00"/>
                </a:highlight>
                <a:latin typeface="Overpass" panose="00000500000000000000" pitchFamily="2" charset="0"/>
              </a:rPr>
              <a:t>votre unité</a:t>
            </a:r>
            <a:r>
              <a:rPr lang="fr-CA" sz="4000" dirty="0">
                <a:latin typeface="Overpass" panose="00000500000000000000" pitchFamily="2" charset="0"/>
              </a:rPr>
              <a:t> pour 2025</a:t>
            </a:r>
            <a:endParaRPr lang="fr-CA" sz="4000" dirty="0">
              <a:solidFill>
                <a:srgbClr val="E20816"/>
              </a:solidFill>
              <a:latin typeface="Overpass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90F99-9BCF-414A-83C3-93EE645FC0F3}"/>
              </a:ext>
            </a:extLst>
          </p:cNvPr>
          <p:cNvSpPr/>
          <p:nvPr/>
        </p:nvSpPr>
        <p:spPr>
          <a:xfrm>
            <a:off x="-1" y="1027163"/>
            <a:ext cx="7149737" cy="52590"/>
          </a:xfrm>
          <a:prstGeom prst="rect">
            <a:avLst/>
          </a:prstGeom>
          <a:gradFill flip="none" rotWithShape="1">
            <a:gsLst>
              <a:gs pos="75000">
                <a:srgbClr val="FFC000"/>
              </a:gs>
              <a:gs pos="0">
                <a:srgbClr val="FFC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974CC9-653B-C55D-3DEF-6A3E403C2E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298" y="2296425"/>
            <a:ext cx="2896753" cy="28967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9B9270D-C2B8-CA5F-0E5F-60E46E89D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3538" y="6191692"/>
            <a:ext cx="1023854" cy="42102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A3BA817-F8CD-49DC-B196-3F9D73EB8F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19" r="2443"/>
          <a:stretch/>
        </p:blipFill>
        <p:spPr>
          <a:xfrm>
            <a:off x="-1" y="4959714"/>
            <a:ext cx="12201526" cy="284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3CA4978-3B9F-A549-BF8B-FA2DF0801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538" y="6191692"/>
            <a:ext cx="1023854" cy="42102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21AC1BD-DD7F-069F-666E-58C166060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4349"/>
            <a:ext cx="12192000" cy="1263651"/>
          </a:xfrm>
          <a:prstGeom prst="rect">
            <a:avLst/>
          </a:prstGeom>
        </p:spPr>
      </p:pic>
      <p:pic>
        <p:nvPicPr>
          <p:cNvPr id="6" name="Image 5" descr="Une image contenant Dessin d’enfant, dessin, croquis, peinture&#10;&#10;Description générée automatiquement">
            <a:extLst>
              <a:ext uri="{FF2B5EF4-FFF2-40B4-BE49-F238E27FC236}">
                <a16:creationId xmlns:a16="http://schemas.microsoft.com/office/drawing/2014/main" id="{749CD97A-4D75-E2BA-4669-4FEADB0BB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r="1882"/>
          <a:stretch/>
        </p:blipFill>
        <p:spPr>
          <a:xfrm>
            <a:off x="0" y="1528762"/>
            <a:ext cx="12190324" cy="3800475"/>
          </a:xfrm>
          <a:prstGeom prst="rect">
            <a:avLst/>
          </a:prstGeom>
        </p:spPr>
      </p:pic>
      <p:pic>
        <p:nvPicPr>
          <p:cNvPr id="7" name="Image 6" descr="Une image contenant texte, Police, capture d’écran, graphisme&#10;&#10;Description générée automatiquement">
            <a:extLst>
              <a:ext uri="{FF2B5EF4-FFF2-40B4-BE49-F238E27FC236}">
                <a16:creationId xmlns:a16="http://schemas.microsoft.com/office/drawing/2014/main" id="{8F54D10D-8D17-D4F1-D864-1E7949622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04"/>
          <a:stretch/>
        </p:blipFill>
        <p:spPr>
          <a:xfrm>
            <a:off x="361378" y="1081507"/>
            <a:ext cx="10190508" cy="44725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03173B8-24B1-6C3E-0560-591DFE72EE43}"/>
              </a:ext>
            </a:extLst>
          </p:cNvPr>
          <p:cNvSpPr txBox="1"/>
          <p:nvPr/>
        </p:nvSpPr>
        <p:spPr>
          <a:xfrm>
            <a:off x="361378" y="441040"/>
            <a:ext cx="5430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Overpass ExtraBold" panose="00000900000000000000" pitchFamily="2" charset="0"/>
              </a:rPr>
              <a:t>MERCI DE SOUTENIR LA</a:t>
            </a:r>
          </a:p>
        </p:txBody>
      </p:sp>
    </p:spTree>
    <p:extLst>
      <p:ext uri="{BB962C8B-B14F-4D97-AF65-F5344CB8AC3E}">
        <p14:creationId xmlns:p14="http://schemas.microsoft.com/office/powerpoint/2010/main" val="22875096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237</Words>
  <Application>Microsoft Macintosh PowerPoint</Application>
  <PresentationFormat>Grand écran</PresentationFormat>
  <Paragraphs>46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Overpass</vt:lpstr>
      <vt:lpstr>Overpass ExtraBold</vt:lpstr>
      <vt:lpstr>Overpass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Campagne Communauté ULaval 2024</dc:title>
  <dc:creator>Virginie Bernier</dc:creator>
  <cp:lastModifiedBy>Jérémy Goulet</cp:lastModifiedBy>
  <cp:revision>38</cp:revision>
  <dcterms:created xsi:type="dcterms:W3CDTF">2023-10-23T12:42:41Z</dcterms:created>
  <dcterms:modified xsi:type="dcterms:W3CDTF">2025-01-24T15:13:17Z</dcterms:modified>
</cp:coreProperties>
</file>