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69" r:id="rId2"/>
    <p:sldId id="480" r:id="rId3"/>
    <p:sldId id="481" r:id="rId4"/>
    <p:sldId id="462" r:id="rId5"/>
    <p:sldId id="460" r:id="rId6"/>
    <p:sldId id="478" r:id="rId7"/>
    <p:sldId id="470" r:id="rId8"/>
    <p:sldId id="474" r:id="rId9"/>
    <p:sldId id="473" r:id="rId10"/>
    <p:sldId id="477" r:id="rId11"/>
    <p:sldId id="47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C47"/>
    <a:srgbClr val="E20816"/>
    <a:srgbClr val="FFC103"/>
    <a:srgbClr val="E30513"/>
    <a:srgbClr val="F08424"/>
    <a:srgbClr val="603620"/>
    <a:srgbClr val="24453D"/>
    <a:srgbClr val="113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70" d="100"/>
          <a:sy n="70" d="100"/>
        </p:scale>
        <p:origin x="139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687887-CC70-EB55-4C76-517B47726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AF1AC43-7F88-7726-0A23-1D1866CF7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B51D57-AB38-03EA-F2DD-30E68722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E5C248-38BD-62D3-9D71-75E44A8E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BA2BA7-CAE2-4F5F-15D0-E03CADB5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715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78F85-F930-0AC2-9322-CCC57B76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151DDF-2398-E24F-D6FB-D4A55DB2A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44605A-523E-1B7E-5D49-4A32E9C5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4EA3B8-B840-3E7E-2DEA-1F60C4FEB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489981-19A9-00B5-A060-95A944B3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74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9752A3-EE00-5C68-FF01-C9BACE7AF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BF97CF-EDC2-D224-54AF-E2891ECC8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E74E09-4B8B-8BEE-2B43-F113AA7B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2BB7B-A9D8-0987-86D1-B842ECC1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122792-B14D-AFC8-B715-79B6E130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029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 - 1 colonne san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177773E-0430-E345-A47A-CB821622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768" y="840000"/>
            <a:ext cx="9881397" cy="499053"/>
          </a:xfrm>
          <a:prstGeom prst="rect">
            <a:avLst/>
          </a:prstGeom>
        </p:spPr>
        <p:txBody>
          <a:bodyPr lIns="0" tIns="0" rIns="0" bIns="0"/>
          <a:lstStyle>
            <a:lvl1pPr>
              <a:defRPr sz="3467" b="0" i="0" baseline="0">
                <a:solidFill>
                  <a:schemeClr val="accent1"/>
                </a:solidFill>
                <a:latin typeface="Overpass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E888B08D-129D-0B4A-A518-3FE9928D55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88768" y="1425600"/>
            <a:ext cx="9881397" cy="4990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267" baseline="0">
                <a:solidFill>
                  <a:schemeClr val="accent6"/>
                </a:solidFill>
                <a:latin typeface="Overpass" pitchFamily="2" charset="77"/>
              </a:defRPr>
            </a:lvl1pPr>
            <a:lvl2pPr marL="609585" indent="0">
              <a:buFontTx/>
              <a:buNone/>
              <a:defRPr sz="2400" baseline="0">
                <a:solidFill>
                  <a:schemeClr val="accent6"/>
                </a:solidFill>
                <a:latin typeface="Overpass" pitchFamily="2" charset="77"/>
              </a:defRPr>
            </a:lvl2pPr>
            <a:lvl3pPr marL="1219170" indent="0">
              <a:buFontTx/>
              <a:buNone/>
              <a:defRPr sz="2400" baseline="0">
                <a:solidFill>
                  <a:schemeClr val="accent6"/>
                </a:solidFill>
                <a:latin typeface="Overpass" pitchFamily="2" charset="77"/>
              </a:defRPr>
            </a:lvl3pPr>
            <a:lvl4pPr marL="1828754" indent="0">
              <a:buFontTx/>
              <a:buNone/>
              <a:defRPr sz="2400" baseline="0">
                <a:solidFill>
                  <a:schemeClr val="accent6"/>
                </a:solidFill>
                <a:latin typeface="Overpass" pitchFamily="2" charset="77"/>
              </a:defRPr>
            </a:lvl4pPr>
            <a:lvl5pPr marL="2438339" indent="0">
              <a:buFontTx/>
              <a:buNone/>
              <a:defRPr sz="2400" baseline="0">
                <a:solidFill>
                  <a:schemeClr val="accent6"/>
                </a:solidFill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Sous-titre (optionnel)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B54E6D-6D4A-E440-94D2-8A03F42AF5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8533" y="1942669"/>
            <a:ext cx="9880600" cy="3897555"/>
          </a:xfrm>
          <a:prstGeom prst="rect">
            <a:avLst/>
          </a:prstGeom>
        </p:spPr>
        <p:txBody>
          <a:bodyPr lIns="0" tIns="0" rIns="0" bIns="0"/>
          <a:lstStyle>
            <a:lvl1pPr marL="304792" marR="0" indent="-304792" algn="l" defTabSz="121917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67" b="0" i="0">
                <a:solidFill>
                  <a:schemeClr val="accent6"/>
                </a:solidFill>
                <a:latin typeface="Overpass Light" pitchFamily="2" charset="77"/>
              </a:defRPr>
            </a:lvl1pPr>
            <a:lvl2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2pPr>
            <a:lvl3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3pPr>
            <a:lvl4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4pPr>
            <a:lvl5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5pPr>
          </a:lstStyle>
          <a:p>
            <a:pPr lvl="0"/>
            <a:r>
              <a:rPr lang="fr-CA" dirty="0"/>
              <a:t>Liste à puces</a:t>
            </a:r>
          </a:p>
          <a:p>
            <a:pPr lvl="0"/>
            <a:r>
              <a:rPr lang="fr-CA" dirty="0"/>
              <a:t>Liste à puces</a:t>
            </a:r>
          </a:p>
          <a:p>
            <a:pPr lvl="0"/>
            <a:r>
              <a:rPr lang="fr-CA" dirty="0"/>
              <a:t>Liste à puces</a:t>
            </a:r>
          </a:p>
          <a:p>
            <a:pPr lvl="0"/>
            <a:r>
              <a:rPr lang="fr-CA" dirty="0"/>
              <a:t>Liste à puces</a:t>
            </a:r>
          </a:p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Liste à puces</a:t>
            </a:r>
          </a:p>
          <a:p>
            <a:pPr lvl="0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4043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ECE4C-0F77-D7BF-76F0-DE15C036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C29DCB-F136-5B22-9357-3308D1109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171B2C-3994-AFB7-06D9-CC88C705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5C964F-D261-2AC6-7EE0-586345C2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878C4D-CEF5-11AD-E02C-3436D865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342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8C365-A73A-4BAF-C072-285ABD86C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43D5B4-614A-242A-03B4-5873DFCA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67325C-484F-59C0-E3ED-6261D53F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6CCA2A-0908-2397-8D78-55B98C21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E011A7-C262-9381-AE06-3C452DA9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418471-7B28-544F-73C2-059A90E84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410" t="-8479"/>
          <a:stretch/>
        </p:blipFill>
        <p:spPr>
          <a:xfrm>
            <a:off x="10606988" y="6221338"/>
            <a:ext cx="1284416" cy="5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6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5F8611-4FF7-16B7-7C33-51392B13E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ECB407-9E6E-498D-8D9C-5FCF55776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CD633D-6C98-27FB-6C24-580B0913A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D7D77C-EC03-A098-2A0A-F965D95E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619A6F-911F-51A4-D8EB-F23BDCE9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EFB301-6178-5FB1-DB9F-016CEA57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1670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F52119-64EF-C3D9-783C-6D86FF2E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FDFE3B-38DD-732E-FF4F-D05EB6AE5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3377EC-352B-060F-84EA-0ECECC633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731B4C-3DC0-092A-B09B-C8658089D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7F0628-9675-2ECB-EF30-16A8C5B04A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C2B133-0247-2D6D-3665-C03A8870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1F030A-B7D5-915A-B1B9-3624DDBD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7F8AA9-3B82-D064-3575-F317DE42D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559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5A05C-DE43-306C-1078-DD77F43A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934AC5-10FC-4466-2DE6-BE6AE55E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F3DF4B-594D-7692-6F0C-66D025B8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01E24D-C2E8-10AE-0864-BA1712B8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492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7FCD81A-4A76-72FC-1A28-6E7D2931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54B488-01B3-F030-1D7B-DCBA5001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DA8D7D-34F3-BB0A-84DA-A85C3F5C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298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93DED-800A-4B17-8E8E-962FD029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8426DF-4E6B-9761-FBFD-8174B1D12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C7F92F-8CE9-7024-6043-06CB87D8B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A8DF1F-2D8C-F1FB-3C70-CC5D47DA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5A526F-0E7D-6810-BE20-6C6042F54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DDE80C-0BEE-6A48-08CF-D2E79B8C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550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A38D4-4312-C848-B9B4-BD7E82F3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42848D2-7D1E-D0C1-B5AC-53A1EB310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B55F6E-BA15-DA29-FC1C-F1F5EA7A2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42AA7B-1CA0-BDB7-159E-EE37222D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409E6B-DEB7-4A92-C92B-3BADB72B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24C3A7-A91D-D934-5517-73569FC9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23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5A0F769-D27B-D616-145A-14498E02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50C66F-5F71-4FB5-CC7E-D69E38F4F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107AA7-E19B-C7D8-AA9F-42A5709EA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EF59-25EF-4160-AAB6-D75CE77EEB43}" type="datetimeFigureOut">
              <a:rPr lang="fr-CA" smtClean="0"/>
              <a:t>2024-02-05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D4C06-3054-B89C-9BAE-650E3BE98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44EDBD-89C7-7D96-95FF-3626B0A6B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7AF92-8F84-4F0F-A41B-72F690DB7D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025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6.xml"/><Relationship Id="rId7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31DE576-BE14-8E10-B45D-544C5CBE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4349"/>
            <a:ext cx="12192000" cy="12636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AA8FB9-9D39-3559-B036-1D7E123FF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67" r="23712" b="28596"/>
          <a:stretch/>
        </p:blipFill>
        <p:spPr>
          <a:xfrm>
            <a:off x="0" y="0"/>
            <a:ext cx="12192000" cy="55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2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4F5C5E5-04A9-00BB-FA82-A7CAF982E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511" r="27056"/>
          <a:stretch/>
        </p:blipFill>
        <p:spPr>
          <a:xfrm flipH="1">
            <a:off x="5638414" y="1065497"/>
            <a:ext cx="6777795" cy="5638236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A9A756C-AC57-9131-80C0-C34CA688ED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23000">
                <a:schemeClr val="bg1">
                  <a:alpha val="78000"/>
                </a:schemeClr>
              </a:gs>
              <a:gs pos="76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308D81-DEB3-6675-D442-39A87B1D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33" y="1550841"/>
            <a:ext cx="1156696" cy="8966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C19D86-B8C7-2405-D14D-94E21C45E5F1}"/>
              </a:ext>
            </a:extLst>
          </p:cNvPr>
          <p:cNvSpPr txBox="1"/>
          <p:nvPr/>
        </p:nvSpPr>
        <p:spPr>
          <a:xfrm>
            <a:off x="2496431" y="1433239"/>
            <a:ext cx="888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Début de la promotion au café Fou AELIÉS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7AABCF-FAA3-4E9E-F7FC-EC7126829DFB}"/>
              </a:ext>
            </a:extLst>
          </p:cNvPr>
          <p:cNvSpPr txBox="1"/>
          <p:nvPr/>
        </p:nvSpPr>
        <p:spPr>
          <a:xfrm>
            <a:off x="2631032" y="1826950"/>
            <a:ext cx="8889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F15C47"/>
                </a:solidFill>
                <a:latin typeface="Overpass Light" panose="00000400000000000000" pitchFamily="2" charset="0"/>
              </a:rPr>
              <a:t>0,50$ / café de spécialité versés aux :</a:t>
            </a:r>
          </a:p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- Fonds de développement de la Bibliothèque</a:t>
            </a:r>
          </a:p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- Fonds de soutien à la Chaire publique AELIÉS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E873FA4-E125-16CC-C05F-4AB225536F58}"/>
              </a:ext>
            </a:extLst>
          </p:cNvPr>
          <p:cNvSpPr txBox="1"/>
          <p:nvPr/>
        </p:nvSpPr>
        <p:spPr>
          <a:xfrm>
            <a:off x="2368840" y="3136100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Fin de la Campagne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7695CA-EB5A-05A2-0A56-0237FD316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70" y="2957151"/>
            <a:ext cx="1111022" cy="88176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2E48EDA-0CC4-961C-8660-3C1E1651F43C}"/>
              </a:ext>
            </a:extLst>
          </p:cNvPr>
          <p:cNvSpPr txBox="1"/>
          <p:nvPr/>
        </p:nvSpPr>
        <p:spPr>
          <a:xfrm>
            <a:off x="2465641" y="4503852"/>
            <a:ext cx="888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Dévoilement des résultats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871D483-E02F-2C4E-E606-E04757529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98" y="4547157"/>
            <a:ext cx="1111022" cy="99198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99A367-63D3-E55A-F5AC-86F4A3663028}"/>
              </a:ext>
            </a:extLst>
          </p:cNvPr>
          <p:cNvSpPr txBox="1"/>
          <p:nvPr/>
        </p:nvSpPr>
        <p:spPr>
          <a:xfrm>
            <a:off x="2489130" y="4926642"/>
            <a:ext cx="3890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Courriel résumant les faits saillants de la Campagne et remerciant la Communauté ULaval de sa générosité</a:t>
            </a:r>
            <a:endParaRPr lang="fr-CA" sz="1200" dirty="0">
              <a:solidFill>
                <a:srgbClr val="F15C47"/>
              </a:solidFill>
              <a:latin typeface="Overpass Light" panose="00000400000000000000" pitchFamily="2" charset="0"/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45C20221-ABC5-0D30-2398-15CD6C13C4BB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6129855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Dates à retenir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944595-3BA3-983F-5055-C686E3C3DCD8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727E597-1FE8-5AD4-58A1-69DFB4B8D1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22"/>
          <a:stretch/>
        </p:blipFill>
        <p:spPr>
          <a:xfrm>
            <a:off x="10203678" y="6054627"/>
            <a:ext cx="1599802" cy="6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9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ein air, habits, neige, personne&#10;&#10;Description générée automatiquement">
            <a:extLst>
              <a:ext uri="{FF2B5EF4-FFF2-40B4-BE49-F238E27FC236}">
                <a16:creationId xmlns:a16="http://schemas.microsoft.com/office/drawing/2014/main" id="{DB3230AB-2585-EF41-8172-B5F517107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1" r="13496" b="6149"/>
          <a:stretch/>
        </p:blipFill>
        <p:spPr>
          <a:xfrm>
            <a:off x="0" y="-79196"/>
            <a:ext cx="12192000" cy="56735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7C61EAA-080D-CBAD-67A1-77A6B29F7DDC}"/>
              </a:ext>
            </a:extLst>
          </p:cNvPr>
          <p:cNvSpPr txBox="1"/>
          <p:nvPr/>
        </p:nvSpPr>
        <p:spPr>
          <a:xfrm>
            <a:off x="167925" y="903220"/>
            <a:ext cx="49226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bg1"/>
                </a:solidFill>
                <a:latin typeface="Overpass Light" panose="00000400000000000000" pitchFamily="2" charset="0"/>
              </a:rPr>
              <a:t>Merci de soutenir la </a:t>
            </a:r>
          </a:p>
          <a:p>
            <a:r>
              <a:rPr lang="fr-CA" sz="3200" b="1" dirty="0">
                <a:solidFill>
                  <a:schemeClr val="bg1"/>
                </a:solidFill>
                <a:latin typeface="Overpass" panose="00000500000000000000" pitchFamily="2" charset="0"/>
              </a:rPr>
              <a:t>Campagne Communauté ULaval 2024!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CA4978-3B9F-A549-BF8B-FA2DF0801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1AC1BD-DD7F-069F-666E-58C166060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4349"/>
            <a:ext cx="12192000" cy="12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09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91AC29DA-27F9-F130-A205-245EB350D03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44162" y="3429000"/>
            <a:ext cx="4599945" cy="25818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="0" i="0" kern="1200">
                <a:solidFill>
                  <a:schemeClr val="accent6"/>
                </a:solidFill>
                <a:latin typeface="Overpass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5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4C00D56-0E33-ADFE-9CE4-E5B470FDA2B3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10152540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La Campagne Communauté ULaval en bref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90F99-9BCF-414A-83C3-93EE645FC0F3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D59DB6-3B49-49CA-6BF8-20321EA4A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13338" r="19221" b="8219"/>
          <a:stretch/>
        </p:blipFill>
        <p:spPr>
          <a:xfrm>
            <a:off x="5494591" y="1914525"/>
            <a:ext cx="6692715" cy="4943475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D61B1C-FDD5-C762-220C-754E68A5EB09}"/>
              </a:ext>
            </a:extLst>
          </p:cNvPr>
          <p:cNvSpPr txBox="1"/>
          <p:nvPr/>
        </p:nvSpPr>
        <p:spPr>
          <a:xfrm>
            <a:off x="795299" y="1622729"/>
            <a:ext cx="10152540" cy="1263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 Campagne Communauté ULaval est l’occasion d’encourager les initiatives qui forgent notre identité universitaire. En soutenant les causes qui vous tiennent à cœur, vous participez à la vitalité de notre campus, à l’amélioration de nos services et au développement des savoirs et des talents.</a:t>
            </a:r>
            <a:endParaRPr lang="fr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4C953E-D3FB-A1F4-76FC-3E0939C9E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98" y="3026039"/>
            <a:ext cx="961980" cy="10561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1E3645-51CB-1727-3D78-4B2B43BB18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8699" y="4856018"/>
            <a:ext cx="779817" cy="8894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974BEF-BC52-AAC5-BCA9-BD610D67F576}"/>
              </a:ext>
            </a:extLst>
          </p:cNvPr>
          <p:cNvSpPr txBox="1"/>
          <p:nvPr/>
        </p:nvSpPr>
        <p:spPr>
          <a:xfrm>
            <a:off x="1757279" y="3429000"/>
            <a:ext cx="4040044" cy="216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 2023, la </a:t>
            </a:r>
            <a:r>
              <a:rPr lang="fr-CA" sz="1800" kern="100" dirty="0" err="1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CCULaval</a:t>
            </a: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recueille 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CA" b="1" kern="100" dirty="0"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4 906 </a:t>
            </a:r>
            <a:r>
              <a:rPr lang="fr-CA" kern="100" dirty="0"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dons au total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CA" b="1" kern="100" dirty="0"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Plus de 2 M$ </a:t>
            </a:r>
            <a:r>
              <a:rPr lang="fr-CA" kern="100" dirty="0"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 la part du personnel employé et retraité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CA" sz="1800" b="1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1,18 M$ </a:t>
            </a: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 la communauté étudiante</a:t>
            </a:r>
            <a:endParaRPr lang="fr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4CD5028-1F14-C304-A209-38D06EDEA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91AC29DA-27F9-F130-A205-245EB350D03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44162" y="3429000"/>
            <a:ext cx="4599945" cy="25818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="0" i="0" kern="1200">
                <a:solidFill>
                  <a:schemeClr val="accent6"/>
                </a:solidFill>
                <a:latin typeface="Overpass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5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4C00D56-0E33-ADFE-9CE4-E5B470FDA2B3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10152540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Thématique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90F99-9BCF-414A-83C3-93EE645FC0F3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D59DB6-3B49-49CA-6BF8-20321EA4A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6803" r="8938"/>
          <a:stretch/>
        </p:blipFill>
        <p:spPr>
          <a:xfrm>
            <a:off x="5268937" y="2066924"/>
            <a:ext cx="6918370" cy="4762501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D61B1C-FDD5-C762-220C-754E68A5EB09}"/>
              </a:ext>
            </a:extLst>
          </p:cNvPr>
          <p:cNvSpPr txBox="1"/>
          <p:nvPr/>
        </p:nvSpPr>
        <p:spPr>
          <a:xfrm>
            <a:off x="795299" y="1622729"/>
            <a:ext cx="10453726" cy="665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Inspirée du Plan institutionnel ULaval 2023-2028, la thématique de la 22</a:t>
            </a:r>
            <a:r>
              <a:rPr lang="fr-CA" sz="1800" kern="100" baseline="300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Campagne Communauté ULaval met de l’avant les actions entreprises par l’Université Laval afin de :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4CD5028-1F14-C304-A209-38D06EDEA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669C00A-FC90-5F23-0A3C-255C5ADEDA42}"/>
              </a:ext>
            </a:extLst>
          </p:cNvPr>
          <p:cNvSpPr txBox="1"/>
          <p:nvPr/>
        </p:nvSpPr>
        <p:spPr>
          <a:xfrm>
            <a:off x="1244162" y="2484556"/>
            <a:ext cx="4040044" cy="1759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CA" kern="100" dirty="0"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Aménager u</a:t>
            </a:r>
            <a:r>
              <a:rPr lang="fr-CA" sz="1800" kern="100" dirty="0">
                <a:effectLst/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 campus vibrant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CA" kern="100" dirty="0"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Offrir des services de proximité personnalisés et simplifiés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CA" kern="100" dirty="0"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Favoriser le bien-être de la communauté</a:t>
            </a:r>
            <a:endParaRPr lang="fr-CA" sz="1800" kern="100" dirty="0">
              <a:effectLst/>
              <a:latin typeface="Overpas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451995C-90E8-714D-8D9F-0D1192254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8" y="5385101"/>
            <a:ext cx="4264646" cy="7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9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2921EA-EC04-1EC2-A898-2D2AB06B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45" r="4490"/>
          <a:stretch/>
        </p:blipFill>
        <p:spPr>
          <a:xfrm>
            <a:off x="0" y="1137391"/>
            <a:ext cx="12192000" cy="4514625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91AC29DA-27F9-F130-A205-245EB350D03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244162" y="3429000"/>
            <a:ext cx="4599945" cy="25818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="0" i="0" kern="1200">
                <a:solidFill>
                  <a:schemeClr val="accent6"/>
                </a:solidFill>
                <a:latin typeface="Overpass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A" sz="5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19AC14-96EC-88A4-D864-C6C5CA88876B}"/>
              </a:ext>
            </a:extLst>
          </p:cNvPr>
          <p:cNvSpPr txBox="1"/>
          <p:nvPr/>
        </p:nvSpPr>
        <p:spPr>
          <a:xfrm>
            <a:off x="1244162" y="2302497"/>
            <a:ext cx="3980396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0" b="1" dirty="0">
                <a:latin typeface="Overpass" panose="00000500000000000000" pitchFamily="2" charset="0"/>
              </a:rPr>
              <a:t>5 000</a:t>
            </a:r>
            <a:r>
              <a:rPr lang="fr-CA" sz="1467" b="1" dirty="0">
                <a:latin typeface="Overpass" panose="00000500000000000000" pitchFamily="2" charset="0"/>
              </a:rPr>
              <a:t> </a:t>
            </a:r>
            <a:r>
              <a:rPr lang="fr-CA" sz="8000" b="1" dirty="0">
                <a:latin typeface="Overpass" panose="00000500000000000000" pitchFamily="2" charset="0"/>
              </a:rPr>
              <a:t> </a:t>
            </a:r>
          </a:p>
          <a:p>
            <a:pPr algn="ctr"/>
            <a:r>
              <a:rPr lang="fr-CA" sz="1867" b="1" dirty="0">
                <a:latin typeface="Overpass" panose="00000500000000000000" pitchFamily="2" charset="0"/>
              </a:rPr>
              <a:t>DONATEURS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C4033F3-85EE-0FA0-0960-2F3B325CBE77}"/>
              </a:ext>
            </a:extLst>
          </p:cNvPr>
          <p:cNvSpPr txBox="1"/>
          <p:nvPr/>
        </p:nvSpPr>
        <p:spPr>
          <a:xfrm>
            <a:off x="6422186" y="2302497"/>
            <a:ext cx="4525652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000" b="1" dirty="0">
                <a:latin typeface="Overpass" panose="00000500000000000000" pitchFamily="2" charset="0"/>
              </a:rPr>
              <a:t>3,0 M$ </a:t>
            </a:r>
          </a:p>
          <a:p>
            <a:pPr algn="ctr"/>
            <a:r>
              <a:rPr lang="fr-CA" sz="1867" b="1" dirty="0">
                <a:latin typeface="Overpass" panose="00000500000000000000" pitchFamily="2" charset="0"/>
              </a:rPr>
              <a:t>TOTAL AMASSÉ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96B536E7-5B1A-A893-7879-0EFC9B35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63" y="4122823"/>
            <a:ext cx="1732698" cy="17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1914AD5-D2EB-CCC2-2E50-7CCBDE91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92" y="3970897"/>
            <a:ext cx="2039935" cy="20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4C00D56-0E33-ADFE-9CE4-E5B470FDA2B3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6653252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Objectifs lancés pour 2024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90F99-9BCF-414A-83C3-93EE645FC0F3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4CD5028-1F14-C304-A209-38D06EDEA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6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B157439-E60F-9094-52DF-CD580316D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9" r="2443"/>
          <a:stretch/>
        </p:blipFill>
        <p:spPr>
          <a:xfrm>
            <a:off x="-1" y="2981325"/>
            <a:ext cx="12201526" cy="2849512"/>
          </a:xfrm>
          <a:prstGeom prst="rect">
            <a:avLst/>
          </a:prstGeom>
        </p:spPr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59B5DB5-A080-42D3-BCD9-E0BA246C409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97607" y="2087383"/>
            <a:ext cx="2139133" cy="206944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="0" i="0" kern="1200">
                <a:solidFill>
                  <a:schemeClr val="accent6"/>
                </a:solidFill>
                <a:latin typeface="Overpass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CA" sz="3733" b="1" dirty="0">
                <a:solidFill>
                  <a:schemeClr val="tx1"/>
                </a:solidFill>
                <a:highlight>
                  <a:srgbClr val="FFFF00"/>
                </a:highlight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XX</a:t>
            </a:r>
            <a:r>
              <a:rPr lang="fr-CA" sz="3733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CA" sz="2667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donatrices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CA" sz="2667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et donateurs</a:t>
            </a:r>
            <a:endParaRPr lang="fr-CA" sz="4267" dirty="0">
              <a:solidFill>
                <a:schemeClr val="tx1"/>
              </a:solidFill>
              <a:latin typeface="Overpas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71CD60-FC4F-1885-0345-5A60E3F39CE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540960" y="2084951"/>
            <a:ext cx="2204947" cy="1936457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="0" i="0" kern="1200">
                <a:solidFill>
                  <a:schemeClr val="accent6"/>
                </a:solidFill>
                <a:latin typeface="Overpass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fr-CA" sz="3733" b="1" dirty="0">
                <a:solidFill>
                  <a:schemeClr val="tx1"/>
                </a:solidFill>
                <a:highlight>
                  <a:srgbClr val="FFFF00"/>
                </a:highlight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fr-CA" sz="3733" b="1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$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CA" sz="2667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amassés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CA" sz="2667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grâce à vous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9FE5437E-5A84-379D-3C2E-05C144BCD87B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307804" y="2092923"/>
            <a:ext cx="3462095" cy="206944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700" b="0" i="0" kern="1200">
                <a:solidFill>
                  <a:schemeClr val="accent6"/>
                </a:solidFill>
                <a:latin typeface="Overpass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CA" sz="3733" b="1" dirty="0">
                <a:solidFill>
                  <a:schemeClr val="tx1"/>
                </a:solidFill>
                <a:highlight>
                  <a:srgbClr val="FFFF00"/>
                </a:highlight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CA" sz="2667" dirty="0">
                <a:solidFill>
                  <a:schemeClr val="tx1"/>
                </a:solidFill>
                <a:latin typeface="Overpas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participation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2CEC637-8756-A38B-F29D-FD5A7125D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/>
          <a:stretch/>
        </p:blipFill>
        <p:spPr bwMode="auto">
          <a:xfrm>
            <a:off x="1974418" y="3827364"/>
            <a:ext cx="898608" cy="8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F25EA97-3564-1D86-5BB0-25F87E14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673" y="3799649"/>
            <a:ext cx="898609" cy="8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pport">
            <a:extLst>
              <a:ext uri="{FF2B5EF4-FFF2-40B4-BE49-F238E27FC236}">
                <a16:creationId xmlns:a16="http://schemas.microsoft.com/office/drawing/2014/main" id="{AF26B61D-0E67-F400-214B-DE115E70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94" y="3831353"/>
            <a:ext cx="843711" cy="8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8CDC92C-7D3B-26B9-34F3-4396EA0C83BE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6129855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Résultats 2023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5584A-B3E5-ECCC-A6A9-8C402E27B769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946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A19AC14-96EC-88A4-D864-C6C5CA88876B}"/>
              </a:ext>
            </a:extLst>
          </p:cNvPr>
          <p:cNvSpPr txBox="1"/>
          <p:nvPr/>
        </p:nvSpPr>
        <p:spPr>
          <a:xfrm>
            <a:off x="3860225" y="2667583"/>
            <a:ext cx="74037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b="1" dirty="0">
                <a:highlight>
                  <a:srgbClr val="FFFF00"/>
                </a:highlight>
                <a:latin typeface="Overpass" panose="00000500000000000000" pitchFamily="2" charset="0"/>
              </a:rPr>
              <a:t>X</a:t>
            </a:r>
            <a:r>
              <a:rPr lang="fr-CA" sz="8000" b="1" dirty="0">
                <a:latin typeface="Overpass" panose="00000500000000000000" pitchFamily="2" charset="0"/>
              </a:rPr>
              <a:t> %</a:t>
            </a:r>
          </a:p>
          <a:p>
            <a:r>
              <a:rPr lang="fr-CA" sz="5400" dirty="0">
                <a:latin typeface="Overpass" panose="00000500000000000000" pitchFamily="2" charset="0"/>
              </a:rPr>
              <a:t>Taux de participation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4C00D56-0E33-ADFE-9CE4-E5B470FDA2B3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8301077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Objectif de « </a:t>
            </a:r>
            <a:r>
              <a:rPr lang="fr-CA" sz="4000" dirty="0">
                <a:highlight>
                  <a:srgbClr val="FFFF00"/>
                </a:highlight>
                <a:latin typeface="Overpass" panose="00000500000000000000" pitchFamily="2" charset="0"/>
              </a:rPr>
              <a:t>nom de votre unité</a:t>
            </a:r>
            <a:r>
              <a:rPr lang="fr-CA" sz="4000" dirty="0">
                <a:latin typeface="Overpass" panose="00000500000000000000" pitchFamily="2" charset="0"/>
              </a:rPr>
              <a:t> »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90F99-9BCF-414A-83C3-93EE645FC0F3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974CC9-653B-C55D-3DEF-6A3E403C2E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298" y="2296425"/>
            <a:ext cx="2896753" cy="289675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B9270D-C2B8-CA5F-0E5F-60E46E89D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3A06F1A-2FA1-BDE6-891C-496606813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9" r="5986"/>
          <a:stretch/>
        </p:blipFill>
        <p:spPr>
          <a:xfrm>
            <a:off x="848463" y="3106081"/>
            <a:ext cx="938463" cy="113336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CD734F1-9424-8DDE-DF36-BB8274CC33F2}"/>
              </a:ext>
            </a:extLst>
          </p:cNvPr>
          <p:cNvSpPr txBox="1"/>
          <p:nvPr/>
        </p:nvSpPr>
        <p:spPr>
          <a:xfrm>
            <a:off x="2295527" y="3337605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Lancement de la Campagne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7E12869-177B-27E7-7F82-141B0CD88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510"/>
          <a:stretch/>
        </p:blipFill>
        <p:spPr>
          <a:xfrm>
            <a:off x="848461" y="4811583"/>
            <a:ext cx="938463" cy="96126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A7AD40A-FBCC-D65E-55E5-570176383258}"/>
              </a:ext>
            </a:extLst>
          </p:cNvPr>
          <p:cNvSpPr txBox="1"/>
          <p:nvPr/>
        </p:nvSpPr>
        <p:spPr>
          <a:xfrm>
            <a:off x="2295526" y="5061380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Événement de lancement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ECAF644-FE67-9B0D-AA0A-ECEE660AD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62" y="1712763"/>
            <a:ext cx="938462" cy="82653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75850F2-F093-C94A-4C7E-BAEEEC75B663}"/>
              </a:ext>
            </a:extLst>
          </p:cNvPr>
          <p:cNvSpPr txBox="1"/>
          <p:nvPr/>
        </p:nvSpPr>
        <p:spPr>
          <a:xfrm>
            <a:off x="2295526" y="1593563"/>
            <a:ext cx="888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Début de la vente de tuques – Boutique Rouge et Or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17B6DA0-ED45-CA09-4A99-51F5F45D5E26}"/>
              </a:ext>
            </a:extLst>
          </p:cNvPr>
          <p:cNvSpPr txBox="1"/>
          <p:nvPr/>
        </p:nvSpPr>
        <p:spPr>
          <a:xfrm>
            <a:off x="2453615" y="1984760"/>
            <a:ext cx="8889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F15C47"/>
                </a:solidFill>
                <a:latin typeface="Overpass Light" panose="00000400000000000000" pitchFamily="2" charset="0"/>
              </a:rPr>
              <a:t>5$ / tuque versés aux :</a:t>
            </a:r>
          </a:p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- Fonds de développement des saines habitudes de vie</a:t>
            </a:r>
          </a:p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- Fonds du Rouge et Or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7FE0AD2-A1ED-CFEA-39B1-5F8F78CE7C78}"/>
              </a:ext>
            </a:extLst>
          </p:cNvPr>
          <p:cNvSpPr txBox="1"/>
          <p:nvPr/>
        </p:nvSpPr>
        <p:spPr>
          <a:xfrm>
            <a:off x="2295526" y="3724102"/>
            <a:ext cx="407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Courriel à l’ensemble du personnel employé et retraité, diffusion de la capsule de lancement sur les médias sociaux et partout sur le campus</a:t>
            </a:r>
            <a:endParaRPr lang="fr-CA" sz="1200" dirty="0">
              <a:solidFill>
                <a:srgbClr val="F15C47"/>
              </a:solidFill>
              <a:latin typeface="Overpass Light" panose="00000400000000000000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5339A7B-A01B-F6A5-F366-44EE194F25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9" t="4565" r="4737"/>
          <a:stretch/>
        </p:blipFill>
        <p:spPr>
          <a:xfrm>
            <a:off x="6981394" y="1558506"/>
            <a:ext cx="5230835" cy="5659596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B127ACAF-8413-D2E6-C55B-1BAA8392A5E9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6129855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Dates à retenir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E4FF5D-BEC2-70C6-3FC7-40A035735C1C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1DF4EBE-4C3A-FC3D-375F-5F22B4BA2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4669DF0-83D9-2E07-4BD6-6CC71024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6" b="25326"/>
          <a:stretch/>
        </p:blipFill>
        <p:spPr>
          <a:xfrm>
            <a:off x="4987686" y="128111"/>
            <a:ext cx="7525155" cy="6601777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2E5A0E-E6E2-093F-5AC4-D50953121D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7963" y="-1"/>
            <a:ext cx="12192000" cy="6858000"/>
          </a:xfrm>
          <a:prstGeom prst="rect">
            <a:avLst/>
          </a:prstGeom>
          <a:gradFill>
            <a:gsLst>
              <a:gs pos="45000">
                <a:schemeClr val="bg1">
                  <a:alpha val="78000"/>
                </a:schemeClr>
              </a:gs>
              <a:gs pos="68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7E12869-177B-27E7-7F82-141B0CD88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510"/>
          <a:stretch/>
        </p:blipFill>
        <p:spPr>
          <a:xfrm>
            <a:off x="848459" y="1693008"/>
            <a:ext cx="938463" cy="96126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A7AD40A-FBCC-D65E-55E5-570176383258}"/>
              </a:ext>
            </a:extLst>
          </p:cNvPr>
          <p:cNvSpPr txBox="1"/>
          <p:nvPr/>
        </p:nvSpPr>
        <p:spPr>
          <a:xfrm>
            <a:off x="2295524" y="1942805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Événement de lancement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9308DE3-3AE0-F0D1-9CFA-5317C436B238}"/>
              </a:ext>
            </a:extLst>
          </p:cNvPr>
          <p:cNvSpPr txBox="1">
            <a:spLocks/>
          </p:cNvSpPr>
          <p:nvPr/>
        </p:nvSpPr>
        <p:spPr>
          <a:xfrm>
            <a:off x="848459" y="2885108"/>
            <a:ext cx="7080888" cy="2357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r-CA" sz="1800" b="1" dirty="0">
                <a:latin typeface="Overpass" panose="00000500000000000000" pitchFamily="2" charset="0"/>
              </a:rPr>
              <a:t>De 11h30 à 13h</a:t>
            </a:r>
          </a:p>
          <a:p>
            <a:pPr>
              <a:lnSpc>
                <a:spcPct val="120000"/>
              </a:lnSpc>
            </a:pPr>
            <a:r>
              <a:rPr lang="fr-CA" sz="1800" dirty="0">
                <a:latin typeface="Overpass" panose="00000500000000000000" pitchFamily="2" charset="0"/>
              </a:rPr>
              <a:t>Sur le </a:t>
            </a:r>
            <a:r>
              <a:rPr lang="fr-CA" sz="1800" b="1" dirty="0">
                <a:latin typeface="Overpass" panose="00000500000000000000" pitchFamily="2" charset="0"/>
              </a:rPr>
              <a:t>Campus nordique </a:t>
            </a:r>
            <a:r>
              <a:rPr lang="fr-CA" sz="1800" dirty="0">
                <a:latin typeface="Overpass" panose="00000500000000000000" pitchFamily="2" charset="0"/>
              </a:rPr>
              <a:t>(devant le Stade </a:t>
            </a:r>
            <a:r>
              <a:rPr lang="fr-CA" sz="1800" dirty="0" err="1">
                <a:latin typeface="Overpass" panose="00000500000000000000" pitchFamily="2" charset="0"/>
              </a:rPr>
              <a:t>Telus</a:t>
            </a:r>
            <a:r>
              <a:rPr lang="fr-CA" sz="1800" dirty="0">
                <a:latin typeface="Overpass" panose="00000500000000000000" pitchFamily="2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fr-CA" sz="1800" dirty="0">
              <a:latin typeface="Overpass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fr-CA" sz="1800" dirty="0">
                <a:latin typeface="Overpass" panose="00000500000000000000" pitchFamily="2" charset="0"/>
              </a:rPr>
              <a:t>Breuvages chauds et bouchées sucrées offerts</a:t>
            </a:r>
          </a:p>
          <a:p>
            <a:pPr>
              <a:lnSpc>
                <a:spcPct val="120000"/>
              </a:lnSpc>
            </a:pPr>
            <a:r>
              <a:rPr lang="fr-CA" sz="1800" dirty="0">
                <a:latin typeface="Overpass" panose="00000500000000000000" pitchFamily="2" charset="0"/>
              </a:rPr>
              <a:t>Vente de tuques sur place</a:t>
            </a:r>
          </a:p>
          <a:p>
            <a:pPr>
              <a:lnSpc>
                <a:spcPct val="120000"/>
              </a:lnSpc>
            </a:pPr>
            <a:r>
              <a:rPr lang="fr-CA" sz="1800" dirty="0">
                <a:latin typeface="Overpass" panose="00000500000000000000" pitchFamily="2" charset="0"/>
              </a:rPr>
              <a:t>Zoothérapie avec des chiens huskies</a:t>
            </a:r>
          </a:p>
          <a:p>
            <a:pPr>
              <a:lnSpc>
                <a:spcPct val="120000"/>
              </a:lnSpc>
            </a:pPr>
            <a:r>
              <a:rPr lang="fr-CA" sz="1800" dirty="0">
                <a:latin typeface="Overpass" panose="00000500000000000000" pitchFamily="2" charset="0"/>
              </a:rPr>
              <a:t>Patinage, ski de fond</a:t>
            </a:r>
          </a:p>
        </p:txBody>
      </p:sp>
      <p:pic>
        <p:nvPicPr>
          <p:cNvPr id="16" name="Image 15" descr="Une image contenant Police, texte, Graphique, capture d’écran&#10;&#10;Description générée automatiquement">
            <a:extLst>
              <a:ext uri="{FF2B5EF4-FFF2-40B4-BE49-F238E27FC236}">
                <a16:creationId xmlns:a16="http://schemas.microsoft.com/office/drawing/2014/main" id="{8AE3D705-6945-E050-F833-5597DA845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06" y="5582201"/>
            <a:ext cx="1709831" cy="523635"/>
          </a:xfrm>
          <a:prstGeom prst="rect">
            <a:avLst/>
          </a:prstGeom>
        </p:spPr>
      </p:pic>
      <p:pic>
        <p:nvPicPr>
          <p:cNvPr id="20" name="Image 19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BE021CD4-E481-4C47-BE80-5668840D9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r="12072"/>
          <a:stretch/>
        </p:blipFill>
        <p:spPr>
          <a:xfrm>
            <a:off x="848459" y="5461322"/>
            <a:ext cx="1305532" cy="731198"/>
          </a:xfrm>
          <a:prstGeom prst="rect">
            <a:avLst/>
          </a:prstGeom>
        </p:spPr>
      </p:pic>
      <p:pic>
        <p:nvPicPr>
          <p:cNvPr id="26" name="Image 25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A9239887-2530-976E-185E-4AFA2986A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70" y="5647973"/>
            <a:ext cx="1671457" cy="544547"/>
          </a:xfrm>
          <a:prstGeom prst="rect">
            <a:avLst/>
          </a:prstGeom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E6570FE5-85A9-4F09-13C4-4F9CD4C947F5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6129855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Dates à retenir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0260F9-D3D4-9CA0-3835-11FD6B5EBAC8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D753D93-9DCA-3039-16A8-271073A3B96D}"/>
              </a:ext>
            </a:extLst>
          </p:cNvPr>
          <p:cNvSpPr txBox="1"/>
          <p:nvPr/>
        </p:nvSpPr>
        <p:spPr>
          <a:xfrm>
            <a:off x="7582367" y="5924409"/>
            <a:ext cx="2240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latin typeface="Overpass" panose="00000500000000000000" pitchFamily="2" charset="0"/>
              </a:rPr>
              <a:t>APPORTEZ VOTRE TASSE!</a:t>
            </a:r>
          </a:p>
        </p:txBody>
      </p:sp>
      <p:pic>
        <p:nvPicPr>
          <p:cNvPr id="1026" name="Picture 2" descr="Tasse réutilisable Headster - Boutique L'Enfantillon">
            <a:extLst>
              <a:ext uri="{FF2B5EF4-FFF2-40B4-BE49-F238E27FC236}">
                <a16:creationId xmlns:a16="http://schemas.microsoft.com/office/drawing/2014/main" id="{A36CAB4C-D502-F3C9-8BDD-94B1B9828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7"/>
          <a:stretch/>
        </p:blipFill>
        <p:spPr bwMode="auto">
          <a:xfrm rot="20693745">
            <a:off x="6416998" y="5463706"/>
            <a:ext cx="1465282" cy="12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95BDF6-0ADD-230E-15A8-EEB56FCBA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8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A077DF9B-5A13-5B4F-7DF9-5DBFFDC27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r="25131"/>
          <a:stretch/>
        </p:blipFill>
        <p:spPr>
          <a:xfrm>
            <a:off x="7176066" y="1289901"/>
            <a:ext cx="5297371" cy="6036089"/>
          </a:xfrm>
          <a:prstGeom prst="rect">
            <a:avLst/>
          </a:prstGeom>
          <a:effectLst>
            <a:softEdge rad="952500"/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EDA35AE-98C4-7BB2-7447-6195E2EF25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" y="-1"/>
            <a:ext cx="12192000" cy="6858000"/>
          </a:xfrm>
          <a:prstGeom prst="rect">
            <a:avLst/>
          </a:prstGeom>
          <a:gradFill>
            <a:gsLst>
              <a:gs pos="59000">
                <a:schemeClr val="bg1">
                  <a:alpha val="78000"/>
                </a:schemeClr>
              </a:gs>
              <a:gs pos="7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9F4923-A4BB-B628-BE0C-037CBE18A4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658" y="1418929"/>
            <a:ext cx="931059" cy="958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7C1638-4796-AF26-8FD9-C1BA4C7BBBFB}"/>
              </a:ext>
            </a:extLst>
          </p:cNvPr>
          <p:cNvSpPr txBox="1"/>
          <p:nvPr/>
        </p:nvSpPr>
        <p:spPr>
          <a:xfrm>
            <a:off x="2421071" y="1289902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Sollicitation par courriel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D5A8A6-8E8E-5FAA-D484-AEC30E627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41" y="3100447"/>
            <a:ext cx="1363156" cy="8943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BD2D4F5-D632-B523-2E93-84155A88C864}"/>
              </a:ext>
            </a:extLst>
          </p:cNvPr>
          <p:cNvSpPr txBox="1"/>
          <p:nvPr/>
        </p:nvSpPr>
        <p:spPr>
          <a:xfrm>
            <a:off x="2421071" y="2967335"/>
            <a:ext cx="888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Début de la promotion au Pub universitaire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C258ABC-4F7E-63BC-4859-0F368BE813E2}"/>
              </a:ext>
            </a:extLst>
          </p:cNvPr>
          <p:cNvSpPr txBox="1"/>
          <p:nvPr/>
        </p:nvSpPr>
        <p:spPr>
          <a:xfrm>
            <a:off x="2536948" y="3307069"/>
            <a:ext cx="5291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F15C47"/>
                </a:solidFill>
                <a:latin typeface="Overpass Light" panose="00000400000000000000" pitchFamily="2" charset="0"/>
              </a:rPr>
              <a:t>1$ / menu du jour et 0,50 $ / bière en fût versés aux :</a:t>
            </a:r>
          </a:p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- Fonds de soutien au Programme de bourses de leadership et d’engagement de l’Université Laval </a:t>
            </a:r>
          </a:p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- Fonds d’implication étudiante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F7599EB-E061-757A-72C4-C8C544562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98" y="5676253"/>
            <a:ext cx="1502268" cy="86878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B7F0AD4-79F4-7BAC-1C7B-ED294CF6D85A}"/>
              </a:ext>
            </a:extLst>
          </p:cNvPr>
          <p:cNvSpPr txBox="1"/>
          <p:nvPr/>
        </p:nvSpPr>
        <p:spPr>
          <a:xfrm>
            <a:off x="2421071" y="5369172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Courriel provenant des unités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0A04F1-32EF-99B8-9B99-81CB664AA0B2}"/>
              </a:ext>
            </a:extLst>
          </p:cNvPr>
          <p:cNvSpPr txBox="1"/>
          <p:nvPr/>
        </p:nvSpPr>
        <p:spPr>
          <a:xfrm>
            <a:off x="2435616" y="5756704"/>
            <a:ext cx="53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Opportunité pour chaque unité de présenter une initiative philanthropique qui contribue à créer un milieu de vie, de travail et d’études sain, humain et inclusif </a:t>
            </a:r>
            <a:endParaRPr lang="fr-CA" sz="1200" dirty="0">
              <a:solidFill>
                <a:srgbClr val="F15C47"/>
              </a:solidFill>
              <a:latin typeface="Overpass Light" panose="00000400000000000000" pitchFamily="2" charset="0"/>
            </a:endParaRP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E1B562A5-9657-B3E6-AC71-894CBDCDFEDC}"/>
              </a:ext>
            </a:extLst>
          </p:cNvPr>
          <p:cNvSpPr txBox="1">
            <a:spLocks/>
          </p:cNvSpPr>
          <p:nvPr/>
        </p:nvSpPr>
        <p:spPr>
          <a:xfrm>
            <a:off x="795298" y="547305"/>
            <a:ext cx="6129855" cy="40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000" dirty="0">
                <a:latin typeface="Overpass" panose="00000500000000000000" pitchFamily="2" charset="0"/>
              </a:rPr>
              <a:t>Dates à retenir</a:t>
            </a:r>
            <a:endParaRPr lang="fr-CA" sz="4000" dirty="0">
              <a:solidFill>
                <a:srgbClr val="E20816"/>
              </a:solidFill>
              <a:latin typeface="Overpass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6F3839-BB8C-4CC9-8A18-BEAE9378BEA8}"/>
              </a:ext>
            </a:extLst>
          </p:cNvPr>
          <p:cNvSpPr/>
          <p:nvPr/>
        </p:nvSpPr>
        <p:spPr>
          <a:xfrm>
            <a:off x="-1" y="1027163"/>
            <a:ext cx="7149737" cy="52590"/>
          </a:xfrm>
          <a:prstGeom prst="rect">
            <a:avLst/>
          </a:prstGeom>
          <a:gradFill flip="none" rotWithShape="1">
            <a:gsLst>
              <a:gs pos="75000">
                <a:srgbClr val="FFC000"/>
              </a:gs>
              <a:gs pos="0">
                <a:srgbClr val="FFC00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09970AC-1C67-4384-1E76-BE7FC6130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55" y="4404392"/>
            <a:ext cx="1405842" cy="8638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9B61BB-FA13-C057-D9D2-5574B31E2454}"/>
              </a:ext>
            </a:extLst>
          </p:cNvPr>
          <p:cNvSpPr txBox="1"/>
          <p:nvPr/>
        </p:nvSpPr>
        <p:spPr>
          <a:xfrm>
            <a:off x="2435616" y="1677434"/>
            <a:ext cx="4714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15C47"/>
                </a:solidFill>
                <a:latin typeface="Overpass Light" panose="00000400000000000000" pitchFamily="2" charset="0"/>
              </a:rPr>
              <a:t>Courriel avec propositions personnalisées de dons acheminé à l’ensemble du personnel employé et retraité, mise en valeur de Mon équilibre ULaval, une initiative philanthropique à découvrir</a:t>
            </a:r>
            <a:endParaRPr lang="fr-CA" sz="1200" dirty="0">
              <a:solidFill>
                <a:srgbClr val="F15C47"/>
              </a:solidFill>
              <a:latin typeface="Overpass Light" panose="000004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CF7229D-DB4B-B210-67DD-114CA024429C}"/>
              </a:ext>
            </a:extLst>
          </p:cNvPr>
          <p:cNvSpPr txBox="1"/>
          <p:nvPr/>
        </p:nvSpPr>
        <p:spPr>
          <a:xfrm>
            <a:off x="2435616" y="4562664"/>
            <a:ext cx="579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Overpass Light" panose="00000400000000000000" pitchFamily="2" charset="0"/>
              </a:rPr>
              <a:t>Début des appels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7B9C49-C636-E18F-3AF0-41EE62CAA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3538" y="6191692"/>
            <a:ext cx="1023854" cy="4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64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463</Words>
  <Application>Microsoft Office PowerPoint</Application>
  <PresentationFormat>Grand écran</PresentationFormat>
  <Paragraphs>66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Overpass</vt:lpstr>
      <vt:lpstr>Overpass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Campagne Communauté ULaval 2024</dc:title>
  <dc:creator>Virginie Bernier</dc:creator>
  <cp:lastModifiedBy>Virginie Bernier</cp:lastModifiedBy>
  <cp:revision>33</cp:revision>
  <dcterms:created xsi:type="dcterms:W3CDTF">2023-10-23T12:42:41Z</dcterms:created>
  <dcterms:modified xsi:type="dcterms:W3CDTF">2024-02-05T18:53:10Z</dcterms:modified>
</cp:coreProperties>
</file>